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341" r:id="rId3"/>
    <p:sldId id="260" r:id="rId4"/>
    <p:sldId id="261" r:id="rId5"/>
    <p:sldId id="342" r:id="rId6"/>
    <p:sldId id="343" r:id="rId7"/>
    <p:sldId id="348" r:id="rId8"/>
    <p:sldId id="273" r:id="rId9"/>
    <p:sldId id="275" r:id="rId10"/>
    <p:sldId id="278" r:id="rId11"/>
    <p:sldId id="349" r:id="rId12"/>
    <p:sldId id="328" r:id="rId13"/>
    <p:sldId id="276" r:id="rId14"/>
    <p:sldId id="329" r:id="rId15"/>
    <p:sldId id="279" r:id="rId16"/>
    <p:sldId id="327" r:id="rId17"/>
    <p:sldId id="34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" id="{3A2CC592-2670-8D45-9AA3-1ECDF9BA6D07}">
          <p14:sldIdLst>
            <p14:sldId id="256"/>
            <p14:sldId id="341"/>
          </p14:sldIdLst>
        </p14:section>
        <p14:section name="background" id="{1A877512-0E14-FD44-BF03-4E4DA925A601}">
          <p14:sldIdLst>
            <p14:sldId id="260"/>
            <p14:sldId id="261"/>
          </p14:sldIdLst>
        </p14:section>
        <p14:section name="related work" id="{C1771613-DEBB-654F-B6DC-7CE228BF2B37}">
          <p14:sldIdLst>
            <p14:sldId id="342"/>
          </p14:sldIdLst>
        </p14:section>
        <p14:section name="measurement" id="{6598F9F5-188C-0D4B-ACC1-6BDC9AFB1F97}">
          <p14:sldIdLst>
            <p14:sldId id="343"/>
            <p14:sldId id="348"/>
            <p14:sldId id="273"/>
          </p14:sldIdLst>
        </p14:section>
        <p14:section name="system design" id="{B3EBEF65-ABFB-0F46-89EF-3141183EBEA9}">
          <p14:sldIdLst>
            <p14:sldId id="275"/>
            <p14:sldId id="278"/>
            <p14:sldId id="349"/>
            <p14:sldId id="328"/>
            <p14:sldId id="276"/>
            <p14:sldId id="329"/>
          </p14:sldIdLst>
        </p14:section>
        <p14:section name="evaluation" id="{D9520877-55C9-2244-92CF-7EE12FF6912F}">
          <p14:sldIdLst>
            <p14:sldId id="279"/>
            <p14:sldId id="327"/>
          </p14:sldIdLst>
        </p14:section>
        <p14:section name="summary" id="{F471519E-FAD6-3C43-BAD2-F0A39E8377EB}">
          <p14:sldIdLst>
            <p14:sldId id="347"/>
          </p14:sldIdLst>
        </p14:section>
        <p14:section name="backup" id="{A59DE493-EA00-FE40-AF83-45CBCA57FE6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A507"/>
    <a:srgbClr val="63D80C"/>
    <a:srgbClr val="E65D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64"/>
    <p:restoredTop sz="96340" autoAdjust="0"/>
  </p:normalViewPr>
  <p:slideViewPr>
    <p:cSldViewPr snapToGrid="0" snapToObjects="1">
      <p:cViewPr varScale="1">
        <p:scale>
          <a:sx n="113" d="100"/>
          <a:sy n="113" d="100"/>
        </p:scale>
        <p:origin x="5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11F66-1FD5-3C42-8C10-5855F16AB025}" type="datetimeFigureOut">
              <a:rPr kumimoji="1" lang="zh-CN" altLang="en-US" smtClean="0"/>
              <a:t>2019/10/24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E1CB4-193A-0548-9E84-EAA7A8CC3B8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98277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Thanks for the introduction. </a:t>
            </a:r>
          </a:p>
          <a:p>
            <a:r>
              <a:rPr lang="en-US" altLang="zh-CN" baseline="0" dirty="0"/>
              <a:t>in this talk I</a:t>
            </a:r>
            <a:r>
              <a:rPr lang="zh-CN" altLang="en-US" baseline="0" dirty="0"/>
              <a:t> </a:t>
            </a:r>
            <a:r>
              <a:rPr lang="en-US" altLang="zh-CN" baseline="0" dirty="0"/>
              <a:t>would</a:t>
            </a:r>
            <a:r>
              <a:rPr lang="zh-CN" altLang="en-US" baseline="0" dirty="0"/>
              <a:t> </a:t>
            </a:r>
            <a:r>
              <a:rPr lang="en-US" altLang="zh-CN" baseline="0" dirty="0"/>
              <a:t>like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share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</a:t>
            </a:r>
            <a:r>
              <a:rPr lang="zh-CN" altLang="en-US" baseline="0" dirty="0"/>
              <a:t> </a:t>
            </a:r>
            <a:r>
              <a:rPr lang="en-US" altLang="zh-CN" baseline="0" dirty="0"/>
              <a:t>you 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idea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direct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Android</a:t>
            </a:r>
            <a:r>
              <a:rPr lang="zh-CN" altLang="en-US" baseline="0" dirty="0"/>
              <a:t> </a:t>
            </a:r>
            <a:r>
              <a:rPr lang="en-US" altLang="zh-CN" baseline="0" dirty="0"/>
              <a:t>emulation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personal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computers,</a:t>
            </a:r>
          </a:p>
          <a:p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particular,</a:t>
            </a:r>
            <a:r>
              <a:rPr lang="zh-CN" altLang="en-US" baseline="0" dirty="0"/>
              <a:t> </a:t>
            </a:r>
            <a:r>
              <a:rPr lang="en-US" altLang="zh-CN" baseline="0" dirty="0"/>
              <a:t>why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need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idea</a:t>
            </a:r>
            <a:r>
              <a:rPr lang="zh-CN" altLang="en-US" baseline="0" dirty="0"/>
              <a:t> </a:t>
            </a:r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mobile</a:t>
            </a:r>
            <a:r>
              <a:rPr lang="zh-CN" altLang="en-US" baseline="0" dirty="0"/>
              <a:t> </a:t>
            </a:r>
            <a:r>
              <a:rPr lang="en-US" altLang="zh-CN" baseline="0" dirty="0"/>
              <a:t>gaming,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how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realize</a:t>
            </a:r>
            <a:r>
              <a:rPr lang="zh-CN" altLang="en-US" baseline="0" dirty="0"/>
              <a:t> </a:t>
            </a:r>
            <a:r>
              <a:rPr lang="en-US" altLang="zh-CN" baseline="0" dirty="0"/>
              <a:t>it</a:t>
            </a:r>
            <a:r>
              <a:rPr lang="zh-CN" altLang="en-US" baseline="0" dirty="0"/>
              <a:t> </a:t>
            </a:r>
            <a:r>
              <a:rPr lang="en-US" altLang="zh-CN" baseline="0" dirty="0"/>
              <a:t>in</a:t>
            </a:r>
            <a:r>
              <a:rPr lang="zh-CN" altLang="en-US" baseline="0" dirty="0"/>
              <a:t> </a:t>
            </a:r>
            <a:r>
              <a:rPr lang="en-US" altLang="zh-CN" baseline="0" dirty="0"/>
              <a:t>large-scale</a:t>
            </a:r>
            <a:r>
              <a:rPr lang="zh-CN" altLang="en-US" baseline="0" dirty="0"/>
              <a:t> </a:t>
            </a:r>
            <a:r>
              <a:rPr lang="en-US" altLang="zh-CN" baseline="0" dirty="0"/>
              <a:t>practice.</a:t>
            </a:r>
          </a:p>
          <a:p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a joint work of Tsinghua University, Tencent</a:t>
            </a:r>
            <a:r>
              <a:rPr lang="zh-CN" altLang="en-US" baseline="0" dirty="0"/>
              <a:t> </a:t>
            </a:r>
            <a:r>
              <a:rPr lang="en-US" altLang="zh-CN" baseline="0" dirty="0"/>
              <a:t>company, and so forth.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Three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authors</a:t>
            </a:r>
            <a:r>
              <a:rPr lang="zh-CN" altLang="en-US" baseline="0" dirty="0"/>
              <a:t> </a:t>
            </a:r>
            <a:r>
              <a:rPr lang="en-US" altLang="zh-CN" baseline="0" dirty="0"/>
              <a:t>are</a:t>
            </a:r>
            <a:r>
              <a:rPr lang="zh-CN" altLang="en-US" baseline="0" dirty="0"/>
              <a:t> </a:t>
            </a:r>
            <a:r>
              <a:rPr lang="en-US" altLang="zh-CN" baseline="0" dirty="0"/>
              <a:t>here:</a:t>
            </a:r>
            <a:r>
              <a:rPr lang="zh-CN" altLang="en-US" baseline="0" dirty="0"/>
              <a:t> </a:t>
            </a:r>
            <a:r>
              <a:rPr lang="en-US" altLang="zh-CN" baseline="0" dirty="0"/>
              <a:t>me,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Zhenhua</a:t>
            </a:r>
            <a:r>
              <a:rPr lang="zh-CN" altLang="en-US" baseline="0" dirty="0"/>
              <a:t> </a:t>
            </a:r>
            <a:r>
              <a:rPr lang="en-US" altLang="zh-CN" baseline="0" dirty="0"/>
              <a:t>Li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Xinlei</a:t>
            </a:r>
            <a:r>
              <a:rPr lang="zh-CN" altLang="en-US" baseline="0" dirty="0"/>
              <a:t> </a:t>
            </a:r>
            <a:r>
              <a:rPr lang="en-US" altLang="zh-CN" baseline="0" dirty="0"/>
              <a:t>Yang.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1CB4-193A-0548-9E84-EAA7A8CC3B80}" type="slidenum">
              <a:rPr kumimoji="1" lang="zh-CN" altLang="en-US" smtClean="0"/>
              <a:t>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1236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Let’s</a:t>
            </a:r>
            <a:r>
              <a:rPr kumimoji="1" lang="zh-CN" altLang="en-US" dirty="0"/>
              <a:t> </a:t>
            </a:r>
            <a:r>
              <a:rPr lang="en-US" altLang="zh-CN" dirty="0"/>
              <a:t>look at the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challenge:</a:t>
            </a:r>
          </a:p>
          <a:p>
            <a:r>
              <a:rPr kumimoji="1" lang="en-US" altLang="zh-CN" dirty="0"/>
              <a:t>how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transform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Android</a:t>
            </a:r>
            <a:r>
              <a:rPr kumimoji="1" lang="zh-CN" altLang="en-US" dirty="0"/>
              <a:t> </a:t>
            </a:r>
            <a:r>
              <a:rPr kumimoji="1" lang="en-US" altLang="zh-CN" dirty="0"/>
              <a:t>ARM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binaries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x86</a:t>
            </a:r>
            <a:r>
              <a:rPr kumimoji="1" lang="zh-CN" altLang="en-US" dirty="0"/>
              <a:t> </a:t>
            </a:r>
            <a:r>
              <a:rPr kumimoji="1" lang="en-US" altLang="zh-CN" dirty="0"/>
              <a:t>Windows</a:t>
            </a:r>
            <a:r>
              <a:rPr kumimoji="1" lang="zh-CN" altLang="en-US" dirty="0"/>
              <a:t> </a:t>
            </a:r>
            <a:r>
              <a:rPr kumimoji="1" lang="en-US" altLang="zh-CN" dirty="0"/>
              <a:t>binaries,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little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modification.</a:t>
            </a:r>
          </a:p>
          <a:p>
            <a:endParaRPr kumimoji="1"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Although</a:t>
            </a:r>
            <a:r>
              <a:rPr kumimoji="1" lang="zh-CN" altLang="en-US" dirty="0"/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Android-x86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has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already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ported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OS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x86,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Intel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Houdini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can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en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ynamic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ally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translate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Android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e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binar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ies</a:t>
            </a:r>
            <a:r>
              <a:rPr lang="e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x86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en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binar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ies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still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have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rewrite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Linux</a:t>
            </a:r>
            <a:r>
              <a:rPr kumimoji="1"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x86</a:t>
            </a:r>
            <a:r>
              <a:rPr kumimoji="1"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binary</a:t>
            </a:r>
            <a:r>
              <a:rPr kumimoji="1"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into</a:t>
            </a:r>
            <a:r>
              <a:rPr kumimoji="1"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Windows</a:t>
            </a:r>
            <a:r>
              <a:rPr kumimoji="1"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binary.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know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x86</a:t>
            </a:r>
            <a:r>
              <a:rPr kumimoji="1" lang="zh-CN" altLang="en-US" dirty="0"/>
              <a:t> </a:t>
            </a:r>
            <a:r>
              <a:rPr kumimoji="1" lang="en-US" altLang="zh-CN" dirty="0"/>
              <a:t>instruction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set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contains</a:t>
            </a:r>
            <a:r>
              <a:rPr kumimoji="1" lang="zh-CN" altLang="en-US" dirty="0"/>
              <a:t> </a:t>
            </a:r>
            <a:r>
              <a:rPr kumimoji="1" lang="en" altLang="zh-CN" dirty="0"/>
              <a:t>more than 800</a:t>
            </a:r>
            <a:r>
              <a:rPr kumimoji="1" lang="zh-CN" altLang="en-US" dirty="0"/>
              <a:t> </a:t>
            </a:r>
            <a:r>
              <a:rPr kumimoji="1" lang="en" altLang="zh-CN" dirty="0"/>
              <a:t>instructions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which</a:t>
            </a:r>
            <a:r>
              <a:rPr kumimoji="1" lang="zh-CN" altLang="en-US" dirty="0"/>
              <a:t> </a:t>
            </a:r>
            <a:r>
              <a:rPr kumimoji="1" lang="en-US" altLang="zh-CN" dirty="0"/>
              <a:t>seem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so</a:t>
            </a:r>
            <a:r>
              <a:rPr kumimoji="1" lang="zh-CN" altLang="en-US" dirty="0"/>
              <a:t> </a:t>
            </a:r>
            <a:r>
              <a:rPr kumimoji="1" lang="en-US" altLang="zh-CN" dirty="0"/>
              <a:t>many.</a:t>
            </a:r>
          </a:p>
          <a:p>
            <a:r>
              <a:rPr kumimoji="1" lang="en-US" altLang="zh-CN" dirty="0"/>
              <a:t>Fortunately,</a:t>
            </a:r>
            <a:r>
              <a:rPr kumimoji="1" lang="zh-CN" altLang="en-US" dirty="0"/>
              <a:t> </a:t>
            </a:r>
            <a:r>
              <a:rPr kumimoji="1" lang="en-US" altLang="zh-CN" dirty="0"/>
              <a:t>based</a:t>
            </a:r>
            <a:r>
              <a:rPr kumimoji="1" lang="en" altLang="zh-CN" dirty="0"/>
              <a:t> on </a:t>
            </a:r>
            <a:r>
              <a:rPr kumimoji="1" lang="en-US" altLang="zh-CN" dirty="0"/>
              <a:t>large-scale</a:t>
            </a:r>
            <a:r>
              <a:rPr kumimoji="1" lang="zh-CN" altLang="en-US" dirty="0"/>
              <a:t> </a:t>
            </a:r>
            <a:r>
              <a:rPr kumimoji="1" lang="en-US" altLang="zh-CN" dirty="0"/>
              <a:t>static</a:t>
            </a:r>
            <a:r>
              <a:rPr kumimoji="1" lang="zh-CN" altLang="en-US" dirty="0"/>
              <a:t> </a:t>
            </a:r>
            <a:r>
              <a:rPr kumimoji="1" lang="en-US" altLang="zh-CN" dirty="0"/>
              <a:t>analysis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500</a:t>
            </a:r>
            <a:r>
              <a:rPr kumimoji="1" lang="zh-CN" altLang="en-US" dirty="0"/>
              <a:t> </a:t>
            </a:r>
            <a:r>
              <a:rPr kumimoji="1" lang="en-US" altLang="zh-CN" dirty="0"/>
              <a:t>thousand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Android</a:t>
            </a:r>
            <a:r>
              <a:rPr kumimoji="1" lang="zh-CN" altLang="en-US" dirty="0"/>
              <a:t> </a:t>
            </a:r>
            <a:r>
              <a:rPr kumimoji="1" lang="en-US" altLang="zh-CN" dirty="0"/>
              <a:t>games</a:t>
            </a:r>
            <a:r>
              <a:rPr kumimoji="1" lang="en" altLang="zh-CN" dirty="0"/>
              <a:t>, we </a:t>
            </a:r>
            <a:r>
              <a:rPr kumimoji="1" lang="en-US" altLang="zh-CN" dirty="0"/>
              <a:t>find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only</a:t>
            </a:r>
            <a:r>
              <a:rPr kumimoji="1" lang="zh-CN" altLang="en-US" dirty="0"/>
              <a:t> </a:t>
            </a:r>
            <a:r>
              <a:rPr kumimoji="1" lang="en-US" altLang="zh-CN" dirty="0"/>
              <a:t>around</a:t>
            </a:r>
            <a:r>
              <a:rPr kumimoji="1" lang="en" altLang="zh-CN" dirty="0"/>
              <a:t> 240 cases need </a:t>
            </a:r>
            <a:r>
              <a:rPr kumimoji="1" lang="en-US" altLang="zh-CN" dirty="0"/>
              <a:t>rewriting.</a:t>
            </a:r>
            <a:r>
              <a:rPr kumimoji="1" lang="zh-CN" altLang="en-US" dirty="0"/>
              <a:t> </a:t>
            </a:r>
            <a:r>
              <a:rPr kumimoji="1" lang="en-US" altLang="zh-CN" dirty="0"/>
              <a:t>However,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240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still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too</a:t>
            </a:r>
            <a:r>
              <a:rPr kumimoji="1" lang="zh-CN" altLang="en-US" dirty="0"/>
              <a:t> </a:t>
            </a:r>
            <a:r>
              <a:rPr kumimoji="1" lang="en-US" altLang="zh-CN" dirty="0"/>
              <a:t>large.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As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result,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further</a:t>
            </a:r>
            <a:r>
              <a:rPr kumimoji="1" lang="zh-CN" altLang="en-US" dirty="0"/>
              <a:t> </a:t>
            </a:r>
            <a:r>
              <a:rPr kumimoji="1" lang="en-US" altLang="zh-CN" dirty="0"/>
              <a:t>reduce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240</a:t>
            </a:r>
            <a:r>
              <a:rPr kumimoji="1" lang="zh-CN" altLang="en-US" dirty="0"/>
              <a:t> </a:t>
            </a:r>
            <a:r>
              <a:rPr kumimoji="1" lang="en-US" altLang="zh-CN" dirty="0"/>
              <a:t>cases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into</a:t>
            </a:r>
            <a:r>
              <a:rPr kumimoji="1" lang="zh-CN" altLang="en-US" dirty="0"/>
              <a:t> </a:t>
            </a:r>
            <a:r>
              <a:rPr kumimoji="1" lang="en-US" altLang="zh-CN" dirty="0"/>
              <a:t>just</a:t>
            </a:r>
            <a:r>
              <a:rPr kumimoji="1" lang="zh-CN" altLang="en-US" dirty="0"/>
              <a:t> </a:t>
            </a:r>
            <a:r>
              <a:rPr kumimoji="1" lang="en-US" altLang="zh-CN" dirty="0"/>
              <a:t>10</a:t>
            </a:r>
            <a:r>
              <a:rPr kumimoji="1" lang="zh-CN" altLang="en-US" dirty="0"/>
              <a:t> </a:t>
            </a:r>
            <a:r>
              <a:rPr kumimoji="1" lang="en-US" altLang="zh-CN" dirty="0"/>
              <a:t>rewrite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patterns,</a:t>
            </a:r>
            <a:r>
              <a:rPr kumimoji="1" lang="zh-CN" altLang="en-US" dirty="0"/>
              <a:t> </a:t>
            </a:r>
            <a:r>
              <a:rPr kumimoji="1" lang="en-US" altLang="zh-CN" dirty="0"/>
              <a:t>given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multiple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instructions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rewritten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similar</a:t>
            </a:r>
            <a:r>
              <a:rPr kumimoji="1" lang="zh-CN" altLang="en-US" dirty="0"/>
              <a:t> </a:t>
            </a:r>
            <a:r>
              <a:rPr kumimoji="1" lang="en-US" altLang="zh-CN" dirty="0"/>
              <a:t>manner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rewriting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binaries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loading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trampoline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helper</a:t>
            </a:r>
            <a:r>
              <a:rPr kumimoji="1" lang="zh-CN" altLang="en-US" dirty="0"/>
              <a:t> </a:t>
            </a:r>
            <a:r>
              <a:rPr kumimoji="1" lang="en-US" altLang="zh-CN" dirty="0"/>
              <a:t>function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1CB4-193A-0548-9E84-EAA7A8CC3B80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3049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detail,</a:t>
            </a:r>
            <a:r>
              <a:rPr kumimoji="1" lang="zh-CN" altLang="en-US" dirty="0"/>
              <a:t> </a:t>
            </a:r>
            <a:r>
              <a:rPr kumimoji="1" lang="en-US" altLang="zh-CN" dirty="0"/>
              <a:t>let's</a:t>
            </a:r>
            <a:r>
              <a:rPr kumimoji="1" lang="zh-CN" altLang="en-US" dirty="0"/>
              <a:t> </a:t>
            </a:r>
            <a:r>
              <a:rPr kumimoji="1" lang="en-US" altLang="zh-CN" dirty="0"/>
              <a:t>explain</a:t>
            </a:r>
            <a:r>
              <a:rPr kumimoji="1" lang="zh-CN" altLang="en-US" dirty="0"/>
              <a:t> </a:t>
            </a:r>
            <a:r>
              <a:rPr kumimoji="1" lang="en-US" altLang="zh-CN" dirty="0"/>
              <a:t>two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common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patterns.</a:t>
            </a:r>
          </a:p>
          <a:p>
            <a:br>
              <a:rPr kumimoji="1" lang="en-US" altLang="zh-CN" dirty="0"/>
            </a:br>
            <a:r>
              <a:rPr kumimoji="1" lang="en-US" altLang="zh-CN" dirty="0"/>
              <a:t>Pattern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indicates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Linux</a:t>
            </a:r>
            <a:r>
              <a:rPr kumimoji="1" lang="zh-CN" altLang="en-US" dirty="0"/>
              <a:t> </a:t>
            </a:r>
            <a:r>
              <a:rPr kumimoji="1" lang="en-US" altLang="zh-CN" dirty="0"/>
              <a:t>system</a:t>
            </a:r>
            <a:r>
              <a:rPr kumimoji="1" lang="zh-CN" altLang="en-US" dirty="0"/>
              <a:t> </a:t>
            </a:r>
            <a:r>
              <a:rPr kumimoji="1" lang="en-US" altLang="zh-CN" dirty="0"/>
              <a:t>call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interrupt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not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compatible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Windows.</a:t>
            </a:r>
          </a:p>
          <a:p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handle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this,</a:t>
            </a:r>
            <a:r>
              <a:rPr kumimoji="1" lang="zh-CN" altLang="en-US" dirty="0"/>
              <a:t> </a:t>
            </a:r>
            <a:r>
              <a:rPr kumimoji="1" lang="en-US" altLang="zh-CN" dirty="0"/>
              <a:t>when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instructions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pattern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loaded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into</a:t>
            </a:r>
            <a:r>
              <a:rPr kumimoji="1" lang="zh-CN" altLang="en-US" dirty="0"/>
              <a:t> </a:t>
            </a:r>
            <a:r>
              <a:rPr kumimoji="1" lang="en-US" altLang="zh-CN" dirty="0"/>
              <a:t>memory,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they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first</a:t>
            </a:r>
            <a:r>
              <a:rPr kumimoji="1" lang="zh-CN" altLang="en-US" dirty="0"/>
              <a:t> </a:t>
            </a:r>
            <a:r>
              <a:rPr kumimoji="1" lang="en-US" altLang="zh-CN" dirty="0"/>
              <a:t>rewritten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trampoline</a:t>
            </a:r>
            <a:r>
              <a:rPr kumimoji="1" lang="zh-CN" altLang="en-US" dirty="0"/>
              <a:t> </a:t>
            </a:r>
            <a:r>
              <a:rPr kumimoji="1" lang="en-US" altLang="zh-CN" dirty="0"/>
              <a:t>A,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trampoline</a:t>
            </a:r>
            <a:r>
              <a:rPr kumimoji="1" lang="zh-CN" altLang="en-US" dirty="0"/>
              <a:t> </a:t>
            </a:r>
            <a:r>
              <a:rPr kumimoji="1" lang="en-US" altLang="zh-CN" dirty="0"/>
              <a:t>only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cost</a:t>
            </a:r>
            <a:r>
              <a:rPr kumimoji="1" lang="zh-CN" altLang="en-US" dirty="0"/>
              <a:t> </a:t>
            </a:r>
            <a:r>
              <a:rPr kumimoji="1" lang="en-US" altLang="zh-CN" dirty="0"/>
              <a:t>5</a:t>
            </a:r>
            <a:r>
              <a:rPr kumimoji="1" lang="zh-CN" altLang="en-US" dirty="0"/>
              <a:t> </a:t>
            </a:r>
            <a:r>
              <a:rPr kumimoji="1" lang="en-US" altLang="zh-CN" dirty="0"/>
              <a:t>bytes</a:t>
            </a:r>
            <a:r>
              <a:rPr kumimoji="1" lang="zh-CN" altLang="en-US" dirty="0"/>
              <a:t> </a:t>
            </a:r>
            <a:r>
              <a:rPr kumimoji="1" lang="en-US" altLang="zh-CN" dirty="0"/>
              <a:t>so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overall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binary structure remains unchanged.</a:t>
            </a:r>
          </a:p>
          <a:p>
            <a:r>
              <a:rPr kumimoji="1" lang="en-US" altLang="zh-CN" dirty="0"/>
              <a:t>[</a:t>
            </a:r>
            <a:r>
              <a:rPr kumimoji="1" lang="zh-CN" altLang="en-US" dirty="0"/>
              <a:t>按一下</a:t>
            </a:r>
            <a:r>
              <a:rPr kumimoji="1" lang="en-US" altLang="zh-CN" dirty="0"/>
              <a:t>]</a:t>
            </a:r>
          </a:p>
          <a:p>
            <a:r>
              <a:rPr kumimoji="1" lang="en-US" altLang="zh-CN" dirty="0"/>
              <a:t>Then,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trampoline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calls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helper</a:t>
            </a:r>
            <a:r>
              <a:rPr kumimoji="1" lang="zh-CN" altLang="en-US" dirty="0"/>
              <a:t> </a:t>
            </a:r>
            <a:r>
              <a:rPr kumimoji="1" lang="en-US" altLang="zh-CN" dirty="0"/>
              <a:t>function,</a:t>
            </a:r>
            <a:r>
              <a:rPr kumimoji="1" lang="zh-CN" altLang="en-US" dirty="0"/>
              <a:t> </a:t>
            </a:r>
            <a:r>
              <a:rPr kumimoji="1" lang="en-US" altLang="zh-CN" dirty="0"/>
              <a:t>which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responsible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adjusting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</a:t>
            </a:r>
            <a:r>
              <a:rPr kumimoji="1" lang="zh-CN" altLang="en-US" dirty="0"/>
              <a:t> </a:t>
            </a:r>
            <a:r>
              <a:rPr kumimoji="1" lang="en-US" altLang="zh-CN" dirty="0"/>
              <a:t>organization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into</a:t>
            </a:r>
            <a:r>
              <a:rPr kumimoji="1" lang="zh-CN" altLang="en-US" dirty="0"/>
              <a:t> </a:t>
            </a:r>
            <a:r>
              <a:rPr kumimoji="1" lang="en-US" altLang="zh-CN" dirty="0"/>
              <a:t>Windows</a:t>
            </a:r>
            <a:r>
              <a:rPr kumimoji="1" lang="zh-CN" altLang="en-US" dirty="0"/>
              <a:t> </a:t>
            </a:r>
            <a:r>
              <a:rPr kumimoji="1" lang="en" altLang="zh-CN" dirty="0"/>
              <a:t>standard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invoking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Linux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syscall</a:t>
            </a:r>
            <a:r>
              <a:rPr kumimoji="1" lang="en-US" altLang="zh-CN" dirty="0"/>
              <a:t>.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Next,</a:t>
            </a:r>
            <a:r>
              <a:rPr kumimoji="1" lang="zh-CN" altLang="en-US" dirty="0"/>
              <a:t> </a:t>
            </a:r>
            <a:r>
              <a:rPr kumimoji="1" lang="en-US" altLang="zh-CN" dirty="0"/>
              <a:t>pattern</a:t>
            </a:r>
            <a:r>
              <a:rPr kumimoji="1" lang="zh-CN" altLang="en-US" dirty="0"/>
              <a:t> </a:t>
            </a:r>
            <a:r>
              <a:rPr kumimoji="1" lang="en-US" altLang="zh-CN" dirty="0"/>
              <a:t>B</a:t>
            </a:r>
            <a:r>
              <a:rPr kumimoji="1" lang="zh-CN" altLang="en-US" dirty="0"/>
              <a:t> </a:t>
            </a:r>
            <a:r>
              <a:rPr kumimoji="1" lang="en-US" altLang="zh-CN" dirty="0"/>
              <a:t>indicates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CPU</a:t>
            </a:r>
            <a:r>
              <a:rPr kumimoji="1" lang="zh-CN" altLang="en-US" dirty="0"/>
              <a:t> </a:t>
            </a:r>
            <a:r>
              <a:rPr kumimoji="1" lang="en-US" altLang="zh-CN" dirty="0"/>
              <a:t>register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GS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accessible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Linux,</a:t>
            </a:r>
            <a:r>
              <a:rPr kumimoji="1" lang="zh-CN" altLang="en-US" dirty="0"/>
              <a:t> </a:t>
            </a:r>
            <a:r>
              <a:rPr kumimoji="1" lang="en-US" altLang="zh-CN" dirty="0"/>
              <a:t>but</a:t>
            </a:r>
            <a:r>
              <a:rPr kumimoji="1" lang="zh-CN" altLang="en-US" dirty="0"/>
              <a:t> </a:t>
            </a:r>
            <a:r>
              <a:rPr kumimoji="1" lang="en-US" altLang="zh-CN" dirty="0"/>
              <a:t>not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64-bit</a:t>
            </a:r>
            <a:r>
              <a:rPr kumimoji="1" lang="zh-CN" altLang="en-US" dirty="0"/>
              <a:t> </a:t>
            </a:r>
            <a:r>
              <a:rPr kumimoji="1" lang="en-US" altLang="zh-CN" dirty="0"/>
              <a:t>Windows.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deal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emulate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GS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memory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modify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instruction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pattern</a:t>
            </a:r>
            <a:r>
              <a:rPr kumimoji="1" lang="zh-CN" altLang="en-US" dirty="0"/>
              <a:t> </a:t>
            </a:r>
            <a:r>
              <a:rPr kumimoji="1" lang="en-US" altLang="zh-CN" dirty="0"/>
              <a:t>B.</a:t>
            </a:r>
          </a:p>
          <a:p>
            <a:endParaRPr kumimoji="1" lang="en-US" altLang="zh-CN" dirty="0"/>
          </a:p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1CB4-193A-0548-9E84-EAA7A8CC3B80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64061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address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en" altLang="zh-CN" dirty="0"/>
              <a:t> second </a:t>
            </a:r>
            <a:r>
              <a:rPr kumimoji="1" lang="en-US" altLang="zh-CN" dirty="0"/>
              <a:t>challenge,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need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" altLang="zh-CN" dirty="0"/>
              <a:t>efficiently </a:t>
            </a:r>
            <a:r>
              <a:rPr kumimoji="1" lang="en-US" altLang="zh-CN" dirty="0"/>
              <a:t>emulate</a:t>
            </a:r>
            <a:r>
              <a:rPr kumimoji="1" lang="zh-CN" altLang="en-US" dirty="0"/>
              <a:t> </a:t>
            </a:r>
            <a:r>
              <a:rPr kumimoji="1" lang="en" altLang="zh-CN" dirty="0"/>
              <a:t>Linux </a:t>
            </a:r>
            <a:r>
              <a:rPr kumimoji="1" lang="en-US" altLang="zh-CN" dirty="0"/>
              <a:t>sys</a:t>
            </a:r>
            <a:r>
              <a:rPr kumimoji="1" lang="en" altLang="zh-CN" dirty="0"/>
              <a:t>call</a:t>
            </a:r>
            <a:r>
              <a:rPr kumimoji="1" lang="en-US" altLang="zh-CN" dirty="0"/>
              <a:t>s</a:t>
            </a:r>
            <a:r>
              <a:rPr kumimoji="1" lang="en" altLang="zh-CN" dirty="0"/>
              <a:t> on Windows.</a:t>
            </a:r>
          </a:p>
          <a:p>
            <a:endParaRPr kumimoji="1" lang="en" altLang="zh-CN" dirty="0"/>
          </a:p>
          <a:p>
            <a:r>
              <a:rPr kumimoji="1" lang="en-US" altLang="zh-CN" dirty="0"/>
              <a:t>B</a:t>
            </a:r>
            <a:r>
              <a:rPr kumimoji="1" lang="en" altLang="zh-CN" dirty="0" err="1"/>
              <a:t>ased</a:t>
            </a:r>
            <a:r>
              <a:rPr kumimoji="1" lang="zh-CN" altLang="en-US" dirty="0"/>
              <a:t> </a:t>
            </a:r>
            <a:r>
              <a:rPr kumimoji="1" lang="en" altLang="zh-CN" dirty="0"/>
              <a:t>on dynamic analysis of </a:t>
            </a:r>
            <a:r>
              <a:rPr kumimoji="1" lang="en-US" altLang="zh-CN" dirty="0"/>
              <a:t>numerous</a:t>
            </a:r>
            <a:r>
              <a:rPr kumimoji="1" lang="zh-CN" altLang="en-US" dirty="0"/>
              <a:t> </a:t>
            </a:r>
            <a:r>
              <a:rPr kumimoji="1" lang="en" altLang="zh-CN" dirty="0"/>
              <a:t>Android games,</a:t>
            </a:r>
          </a:p>
          <a:p>
            <a:r>
              <a:rPr kumimoji="1" lang="en" altLang="zh-CN" dirty="0"/>
              <a:t>We </a:t>
            </a:r>
            <a:r>
              <a:rPr kumimoji="1" lang="en-US" altLang="zh-CN" dirty="0"/>
              <a:t>find</a:t>
            </a:r>
            <a:r>
              <a:rPr kumimoji="1" lang="en" altLang="zh-CN" dirty="0"/>
              <a:t> that </a:t>
            </a:r>
            <a:r>
              <a:rPr kumimoji="1" lang="en-US" altLang="zh-CN" dirty="0"/>
              <a:t>only</a:t>
            </a:r>
            <a:r>
              <a:rPr kumimoji="1" lang="zh-CN" altLang="en-US" dirty="0"/>
              <a:t> </a:t>
            </a:r>
            <a:r>
              <a:rPr kumimoji="1" lang="en-US" altLang="zh-CN" dirty="0"/>
              <a:t>around</a:t>
            </a:r>
            <a:r>
              <a:rPr kumimoji="1" lang="en" altLang="zh-CN" dirty="0"/>
              <a:t> 200 </a:t>
            </a:r>
            <a:r>
              <a:rPr kumimoji="1" lang="en-US" altLang="zh-CN" dirty="0"/>
              <a:t>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370</a:t>
            </a:r>
            <a:r>
              <a:rPr kumimoji="1" lang="zh-CN" altLang="en-US" dirty="0"/>
              <a:t> </a:t>
            </a:r>
            <a:r>
              <a:rPr kumimoji="1" lang="en-US" altLang="zh-CN" dirty="0"/>
              <a:t>Linux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syscalls</a:t>
            </a:r>
            <a:r>
              <a:rPr kumimoji="1" lang="zh-CN" altLang="en-US" dirty="0"/>
              <a:t> </a:t>
            </a:r>
            <a:r>
              <a:rPr kumimoji="1" lang="en-US" altLang="zh-CN" dirty="0"/>
              <a:t>need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reimplemented.</a:t>
            </a:r>
            <a:endParaRPr kumimoji="1" lang="en" altLang="zh-CN" dirty="0"/>
          </a:p>
          <a:p>
            <a:r>
              <a:rPr kumimoji="1" lang="en-US" altLang="zh-CN" dirty="0"/>
              <a:t>However</a:t>
            </a:r>
            <a:r>
              <a:rPr kumimoji="1" lang="zh-CN" altLang="en-US" dirty="0"/>
              <a:t> </a:t>
            </a:r>
            <a:r>
              <a:rPr kumimoji="1" lang="en-US" altLang="zh-CN" dirty="0"/>
              <a:t>200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still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too</a:t>
            </a:r>
            <a:r>
              <a:rPr kumimoji="1" lang="zh-CN" altLang="en-US" dirty="0"/>
              <a:t> </a:t>
            </a:r>
            <a:r>
              <a:rPr kumimoji="1" lang="en-US" altLang="zh-CN" dirty="0"/>
              <a:t>large.</a:t>
            </a:r>
            <a:endParaRPr kumimoji="1" lang="en" altLang="zh-CN" dirty="0"/>
          </a:p>
          <a:p>
            <a:r>
              <a:rPr kumimoji="1" lang="en-US" altLang="zh-CN" dirty="0"/>
              <a:t>As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result,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further</a:t>
            </a:r>
            <a:r>
              <a:rPr kumimoji="1" lang="zh-CN" altLang="en-US" dirty="0"/>
              <a:t> </a:t>
            </a:r>
            <a:r>
              <a:rPr kumimoji="1" lang="en-US" altLang="zh-CN" dirty="0"/>
              <a:t>reduce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en" altLang="zh-CN" dirty="0"/>
              <a:t> </a:t>
            </a:r>
            <a:r>
              <a:rPr kumimoji="1" lang="en-US" altLang="zh-CN" dirty="0"/>
              <a:t>Linux</a:t>
            </a:r>
            <a:r>
              <a:rPr kumimoji="1" lang="zh-CN" altLang="en-US" dirty="0"/>
              <a:t> </a:t>
            </a:r>
            <a:r>
              <a:rPr kumimoji="1" lang="en-US" altLang="zh-CN" dirty="0"/>
              <a:t>sys</a:t>
            </a:r>
            <a:r>
              <a:rPr kumimoji="1" lang="en" altLang="zh-CN" dirty="0"/>
              <a:t>call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emulation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into</a:t>
            </a:r>
            <a:r>
              <a:rPr kumimoji="1" lang="zh-CN" altLang="en-US" dirty="0"/>
              <a:t> </a:t>
            </a:r>
            <a:r>
              <a:rPr kumimoji="1" lang="en-US" altLang="zh-CN" dirty="0"/>
              <a:t>just</a:t>
            </a:r>
            <a:r>
              <a:rPr kumimoji="1" lang="zh-CN" altLang="en-US" dirty="0"/>
              <a:t> </a:t>
            </a:r>
            <a:r>
              <a:rPr kumimoji="1" lang="en-US" altLang="zh-CN" dirty="0"/>
              <a:t>dozens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en" altLang="zh-CN" dirty="0"/>
              <a:t> </a:t>
            </a:r>
            <a:r>
              <a:rPr lang="en" altLang="zh-CN" b="1" dirty="0">
                <a:ea typeface="微软雅黑" panose="020B0503020204020204" pitchFamily="34" charset="-122"/>
              </a:rPr>
              <a:t>common </a:t>
            </a:r>
            <a:r>
              <a:rPr lang="en-US" altLang="zh-CN" b="1" dirty="0">
                <a:ea typeface="微软雅黑" panose="020B0503020204020204" pitchFamily="34" charset="-122"/>
              </a:rPr>
              <a:t>divisor</a:t>
            </a:r>
            <a:r>
              <a:rPr lang="en" altLang="zh-CN" b="1" dirty="0">
                <a:ea typeface="微软雅黑" panose="020B0503020204020204" pitchFamily="34" charset="-122"/>
              </a:rPr>
              <a:t> </a:t>
            </a:r>
            <a:r>
              <a:rPr lang="en" altLang="zh-CN" b="1" dirty="0" err="1">
                <a:ea typeface="微软雅黑" panose="020B0503020204020204" pitchFamily="34" charset="-122"/>
              </a:rPr>
              <a:t>syscalls</a:t>
            </a:r>
            <a:r>
              <a:rPr lang="zh-CN" altLang="en-US" b="1" dirty="0"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</a:rPr>
              <a:t>and</a:t>
            </a:r>
            <a:r>
              <a:rPr lang="zh-CN" altLang="en-US" b="1" dirty="0"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</a:rPr>
              <a:t>data</a:t>
            </a:r>
            <a:r>
              <a:rPr lang="zh-CN" altLang="en-US" b="1" dirty="0"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</a:rPr>
              <a:t>structures.</a:t>
            </a:r>
            <a:endParaRPr kumimoji="1" lang="en" altLang="zh-CN" b="1" dirty="0">
              <a:ea typeface="微软雅黑" panose="020B0503020204020204" pitchFamily="34" charset="-122"/>
            </a:endParaRPr>
          </a:p>
          <a:p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helps</a:t>
            </a:r>
            <a:r>
              <a:rPr kumimoji="1" lang="zh-CN" altLang="en-US" dirty="0"/>
              <a:t> </a:t>
            </a:r>
            <a:r>
              <a:rPr kumimoji="1" lang="en-US" altLang="zh-CN" dirty="0"/>
              <a:t>us</a:t>
            </a:r>
            <a:r>
              <a:rPr kumimoji="1" lang="zh-CN" altLang="en-US" dirty="0"/>
              <a:t> </a:t>
            </a:r>
            <a:r>
              <a:rPr kumimoji="1" lang="en" altLang="zh-CN" dirty="0"/>
              <a:t>reduce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en" altLang="zh-CN" dirty="0"/>
              <a:t> </a:t>
            </a:r>
            <a:r>
              <a:rPr kumimoji="1" lang="en-US" altLang="zh-CN" dirty="0"/>
              <a:t>emulation</a:t>
            </a:r>
            <a:r>
              <a:rPr kumimoji="1" lang="en" altLang="zh-CN" dirty="0"/>
              <a:t> </a:t>
            </a:r>
            <a:r>
              <a:rPr kumimoji="1" lang="en-US" altLang="zh-CN" dirty="0"/>
              <a:t>overhead</a:t>
            </a:r>
            <a:r>
              <a:rPr kumimoji="1" lang="en" altLang="zh-CN" dirty="0"/>
              <a:t>, and improve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emulation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performance.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1CB4-193A-0548-9E84-EAA7A8CC3B80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5797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dirty="0"/>
              <a:t>The </a:t>
            </a:r>
            <a:r>
              <a:rPr kumimoji="1" lang="en-US" altLang="zh-CN" dirty="0"/>
              <a:t>third</a:t>
            </a:r>
            <a:r>
              <a:rPr kumimoji="1" lang="en" altLang="zh-CN" dirty="0"/>
              <a:t> </a:t>
            </a:r>
            <a:r>
              <a:rPr kumimoji="1" lang="en-US" altLang="zh-CN" dirty="0"/>
              <a:t>challenge</a:t>
            </a:r>
            <a:r>
              <a:rPr kumimoji="1" lang="en" altLang="zh-CN" dirty="0"/>
              <a:t> is </a:t>
            </a:r>
            <a:r>
              <a:rPr kumimoji="1" lang="en-US" altLang="zh-CN" dirty="0"/>
              <a:t>about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interaction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gap</a:t>
            </a:r>
            <a:r>
              <a:rPr kumimoji="1" lang="zh-CN" altLang="en-US" dirty="0"/>
              <a:t> </a:t>
            </a:r>
            <a:r>
              <a:rPr kumimoji="1" lang="en-US" altLang="zh-CN" dirty="0"/>
              <a:t>between</a:t>
            </a:r>
            <a:r>
              <a:rPr kumimoji="1" lang="zh-CN" altLang="en-US" dirty="0"/>
              <a:t> </a:t>
            </a:r>
            <a:r>
              <a:rPr kumimoji="1" lang="en-US" altLang="zh-CN" dirty="0"/>
              <a:t>mobile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PC</a:t>
            </a:r>
            <a:r>
              <a:rPr kumimoji="1" lang="zh-CN" altLang="en-US" dirty="0"/>
              <a:t> </a:t>
            </a:r>
            <a:r>
              <a:rPr kumimoji="1" lang="en-US" altLang="zh-CN" dirty="0"/>
              <a:t>gaming,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particular,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context-aware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key</a:t>
            </a:r>
            <a:r>
              <a:rPr kumimoji="1" lang="zh-CN" altLang="en-US" dirty="0"/>
              <a:t> </a:t>
            </a:r>
            <a:r>
              <a:rPr kumimoji="1" lang="en-US" altLang="zh-CN" dirty="0"/>
              <a:t>mapping.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tap</a:t>
            </a:r>
            <a:r>
              <a:rPr kumimoji="1" lang="zh-CN" altLang="en-US" dirty="0"/>
              <a:t> </a:t>
            </a:r>
            <a:r>
              <a:rPr kumimoji="1" lang="en-US" altLang="zh-CN" dirty="0"/>
              <a:t>virtual</a:t>
            </a:r>
            <a:r>
              <a:rPr kumimoji="1" lang="zh-CN" altLang="en-US" dirty="0"/>
              <a:t> </a:t>
            </a:r>
            <a:r>
              <a:rPr kumimoji="1" lang="en-US" altLang="zh-CN" dirty="0"/>
              <a:t>on-screen</a:t>
            </a:r>
            <a:r>
              <a:rPr kumimoji="1" lang="zh-CN" altLang="en-US" dirty="0"/>
              <a:t> </a:t>
            </a:r>
            <a:r>
              <a:rPr kumimoji="1" lang="en-US" altLang="zh-CN" dirty="0"/>
              <a:t>buttons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play</a:t>
            </a:r>
            <a:r>
              <a:rPr kumimoji="1" lang="zh-CN" altLang="en-US" dirty="0"/>
              <a:t> </a:t>
            </a:r>
            <a:r>
              <a:rPr kumimoji="1" lang="en-US" altLang="zh-CN" dirty="0"/>
              <a:t>mobile</a:t>
            </a:r>
            <a:r>
              <a:rPr kumimoji="1" lang="zh-CN" altLang="en-US" dirty="0"/>
              <a:t> </a:t>
            </a:r>
            <a:r>
              <a:rPr kumimoji="1" lang="en-US" altLang="zh-CN" dirty="0"/>
              <a:t>games,</a:t>
            </a:r>
            <a:r>
              <a:rPr kumimoji="1" lang="zh-CN" altLang="en-US" dirty="0"/>
              <a:t> </a:t>
            </a:r>
            <a:r>
              <a:rPr kumimoji="1" lang="en-US" altLang="zh-CN" dirty="0"/>
              <a:t>but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</a:t>
            </a:r>
            <a:r>
              <a:rPr kumimoji="1" lang="zh-CN" altLang="en-US" dirty="0"/>
              <a:t> </a:t>
            </a:r>
            <a:r>
              <a:rPr kumimoji="1" lang="en-US" altLang="zh-CN" dirty="0"/>
              <a:t>physical</a:t>
            </a:r>
            <a:r>
              <a:rPr kumimoji="1" lang="zh-CN" altLang="en-US" dirty="0"/>
              <a:t> </a:t>
            </a:r>
            <a:r>
              <a:rPr kumimoji="1" lang="en-US" altLang="zh-CN" dirty="0"/>
              <a:t>keyboard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mouse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play</a:t>
            </a:r>
            <a:r>
              <a:rPr kumimoji="1" lang="zh-CN" altLang="en-US" dirty="0"/>
              <a:t> </a:t>
            </a:r>
            <a:r>
              <a:rPr kumimoji="1" lang="en-US" altLang="zh-CN" dirty="0"/>
              <a:t>PC</a:t>
            </a:r>
            <a:r>
              <a:rPr kumimoji="1" lang="zh-CN" altLang="en-US" dirty="0"/>
              <a:t> </a:t>
            </a:r>
            <a:r>
              <a:rPr kumimoji="1" lang="en-US" altLang="zh-CN" dirty="0"/>
              <a:t>games.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[</a:t>
            </a:r>
            <a:r>
              <a:rPr kumimoji="1" lang="zh-CN" altLang="en-US" dirty="0"/>
              <a:t>按一下</a:t>
            </a:r>
            <a:r>
              <a:rPr kumimoji="1" lang="en-US" altLang="zh-CN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achieve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mapping,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straightforward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solution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</a:t>
            </a:r>
            <a:r>
              <a:rPr kumimoji="1" lang="zh-CN" altLang="en-US" dirty="0"/>
              <a:t> </a:t>
            </a:r>
            <a:r>
              <a:rPr kumimoji="1" lang="en-US" altLang="zh-CN" dirty="0"/>
              <a:t>DNN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models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real-time</a:t>
            </a:r>
            <a:r>
              <a:rPr kumimoji="1" lang="zh-CN" altLang="en-US" dirty="0"/>
              <a:t> </a:t>
            </a:r>
            <a:r>
              <a:rPr kumimoji="1" lang="en-US" altLang="zh-CN" dirty="0"/>
              <a:t>button</a:t>
            </a:r>
            <a:r>
              <a:rPr kumimoji="1" lang="zh-CN" altLang="en-US" dirty="0"/>
              <a:t> </a:t>
            </a:r>
            <a:r>
              <a:rPr kumimoji="1" lang="en-US" altLang="zh-CN" dirty="0"/>
              <a:t>recognition.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However,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not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only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computation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intensive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but</a:t>
            </a:r>
            <a:r>
              <a:rPr kumimoji="1" lang="zh-CN" altLang="en-US" dirty="0"/>
              <a:t> </a:t>
            </a:r>
            <a:r>
              <a:rPr kumimoji="1" lang="en-US" altLang="zh-CN" dirty="0"/>
              <a:t>also</a:t>
            </a:r>
            <a:r>
              <a:rPr kumimoji="1" lang="zh-CN" altLang="en-US" dirty="0"/>
              <a:t> </a:t>
            </a:r>
            <a:r>
              <a:rPr kumimoji="1" lang="en-US" altLang="zh-CN" dirty="0"/>
              <a:t>inaccurate.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Fortunately,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find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better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solution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analyzing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an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app's</a:t>
            </a:r>
            <a:r>
              <a:rPr kumimoji="1" lang="zh-CN" altLang="en-US" dirty="0"/>
              <a:t> </a:t>
            </a:r>
            <a:r>
              <a:rPr kumimoji="1" lang="en-US" altLang="zh-CN" dirty="0"/>
              <a:t>OpenGL</a:t>
            </a:r>
            <a:r>
              <a:rPr kumimoji="1" lang="zh-CN" altLang="en-US" dirty="0"/>
              <a:t> </a:t>
            </a:r>
            <a:r>
              <a:rPr kumimoji="1" lang="en-US" altLang="zh-CN" dirty="0"/>
              <a:t>instructions,</a:t>
            </a:r>
            <a:r>
              <a:rPr kumimoji="1" lang="zh-CN" altLang="en-US" dirty="0"/>
              <a:t> </a:t>
            </a:r>
            <a:r>
              <a:rPr kumimoji="1" lang="en-US" altLang="zh-CN" dirty="0"/>
              <a:t>which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light-weight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accurate.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1CB4-193A-0548-9E84-EAA7A8CC3B80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0865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integrate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efforts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real-world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Android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emulator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called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DAOW,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dirty="0"/>
              <a:t>Direct</a:t>
            </a:r>
            <a:r>
              <a:rPr lang="zh-CN" altLang="en-US" sz="1200" dirty="0"/>
              <a:t> </a:t>
            </a:r>
            <a:r>
              <a:rPr lang="en-US" altLang="zh-CN" sz="1200" dirty="0"/>
              <a:t>Android</a:t>
            </a:r>
            <a:r>
              <a:rPr lang="zh-CN" altLang="en-US" sz="1200" dirty="0"/>
              <a:t> </a:t>
            </a:r>
            <a:r>
              <a:rPr lang="en-US" altLang="zh-CN" sz="1200" dirty="0"/>
              <a:t>emulation</a:t>
            </a:r>
            <a:r>
              <a:rPr lang="zh-CN" altLang="en-US" sz="1200" dirty="0"/>
              <a:t> </a:t>
            </a:r>
            <a:r>
              <a:rPr lang="en-US" altLang="zh-CN" sz="1200" dirty="0"/>
              <a:t>On</a:t>
            </a:r>
            <a:r>
              <a:rPr lang="zh-CN" altLang="en-US" sz="1200" dirty="0"/>
              <a:t> </a:t>
            </a:r>
            <a:r>
              <a:rPr lang="en-US" altLang="zh-CN" sz="1200" dirty="0"/>
              <a:t>Windows.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components:</a:t>
            </a:r>
            <a:endParaRPr lang="e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DAOW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mulator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ializes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Android framework and rewrites its binaries while loading them into memory. 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mulator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forks a Windows process for running an Android app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instance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Meanwhile,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Kernel Driver handles Linux 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syscalls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via a series of DAOW 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syscalls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syscalls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addition, Media Host deals with user input, sound, and graphics issues, as well as measures the smoothness of the game. </a:t>
            </a:r>
            <a:endParaRPr lang="en" altLang="zh-CN" dirty="0"/>
          </a:p>
          <a:p>
            <a:r>
              <a:rPr kumimoji="1" lang="en-US" altLang="zh-CN" dirty="0"/>
              <a:t>Finally,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</a:t>
            </a:r>
            <a:r>
              <a:rPr kumimoji="1" lang="zh-CN" altLang="en-US" dirty="0"/>
              <a:t> </a:t>
            </a:r>
            <a:r>
              <a:rPr kumimoji="1" lang="en-US" altLang="zh-CN" dirty="0"/>
              <a:t>shared</a:t>
            </a:r>
            <a:r>
              <a:rPr kumimoji="1" lang="zh-CN" altLang="en-US" dirty="0"/>
              <a:t> </a:t>
            </a:r>
            <a:r>
              <a:rPr kumimoji="1" lang="en-US" altLang="zh-CN" dirty="0"/>
              <a:t>memory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fast</a:t>
            </a:r>
            <a:r>
              <a:rPr kumimoji="1" lang="zh-CN" altLang="en-US" dirty="0"/>
              <a:t> </a:t>
            </a:r>
            <a:r>
              <a:rPr kumimoji="1" lang="en-US" altLang="zh-CN" dirty="0"/>
              <a:t>media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</a:t>
            </a:r>
            <a:r>
              <a:rPr kumimoji="1" lang="zh-CN" altLang="en-US" dirty="0"/>
              <a:t> </a:t>
            </a:r>
            <a:r>
              <a:rPr kumimoji="1" lang="en-US" altLang="zh-CN" dirty="0"/>
              <a:t>transfer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between</a:t>
            </a:r>
            <a:r>
              <a:rPr kumimoji="1" lang="zh-CN" altLang="en-US" dirty="0"/>
              <a:t> </a:t>
            </a:r>
            <a:r>
              <a:rPr kumimoji="1" lang="en-US" altLang="zh-CN" dirty="0"/>
              <a:t>an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</a:t>
            </a:r>
            <a:r>
              <a:rPr kumimoji="1" lang="zh-CN" altLang="en-US" dirty="0"/>
              <a:t> </a:t>
            </a:r>
            <a:r>
              <a:rPr kumimoji="1" lang="en-US" altLang="zh-CN" dirty="0"/>
              <a:t>instance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media</a:t>
            </a:r>
            <a:r>
              <a:rPr kumimoji="1" lang="zh-CN" altLang="en-US" dirty="0"/>
              <a:t> </a:t>
            </a:r>
            <a:r>
              <a:rPr kumimoji="1" lang="en-US" altLang="zh-CN" dirty="0"/>
              <a:t>host.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1CB4-193A-0548-9E84-EAA7A8CC3B80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71670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Since its launch at the end of 2017</a:t>
            </a:r>
            <a:r>
              <a:rPr kumimoji="1" lang="zh-CN" altLang="en-US" dirty="0"/>
              <a:t>， </a:t>
            </a:r>
            <a:r>
              <a:rPr kumimoji="1" lang="en-US" altLang="zh-CN" dirty="0"/>
              <a:t>now</a:t>
            </a:r>
            <a:r>
              <a:rPr kumimoji="1" lang="en" altLang="zh-CN" dirty="0"/>
              <a:t>, DAOW</a:t>
            </a:r>
            <a:r>
              <a:rPr kumimoji="1" lang="zh-CN" altLang="en-US" dirty="0"/>
              <a:t> </a:t>
            </a:r>
            <a:r>
              <a:rPr kumimoji="1" lang="en" altLang="zh-CN" dirty="0"/>
              <a:t>has more than 10 million </a:t>
            </a:r>
            <a:r>
              <a:rPr kumimoji="1" lang="en-US" altLang="zh-CN" dirty="0"/>
              <a:t>active</a:t>
            </a:r>
            <a:r>
              <a:rPr kumimoji="1" lang="en" altLang="zh-CN" dirty="0"/>
              <a:t> users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month</a:t>
            </a:r>
            <a:r>
              <a:rPr kumimoji="1" lang="en" altLang="zh-CN" dirty="0"/>
              <a:t>.</a:t>
            </a:r>
          </a:p>
          <a:p>
            <a:r>
              <a:rPr kumimoji="1" lang="en-US" altLang="zh-CN" dirty="0"/>
              <a:t>Compared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AOVB,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/>
              <a:t>DAOW</a:t>
            </a:r>
            <a:r>
              <a:rPr kumimoji="1" lang="en" altLang="zh-CN" dirty="0"/>
              <a:t> increase</a:t>
            </a:r>
            <a:r>
              <a:rPr kumimoji="1" lang="en-US" altLang="zh-CN" dirty="0"/>
              <a:t>s</a:t>
            </a:r>
            <a:r>
              <a:rPr kumimoji="1" lang="en" altLang="zh-CN" dirty="0"/>
              <a:t> 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overall</a:t>
            </a:r>
            <a:r>
              <a:rPr kumimoji="1" lang="en" altLang="zh-CN" dirty="0"/>
              <a:t> </a:t>
            </a:r>
            <a:r>
              <a:rPr kumimoji="1" lang="en-US" altLang="zh-CN" dirty="0"/>
              <a:t>smoothness</a:t>
            </a:r>
            <a:r>
              <a:rPr kumimoji="1" lang="en" altLang="zh-CN" dirty="0"/>
              <a:t> of </a:t>
            </a:r>
            <a:r>
              <a:rPr kumimoji="1" lang="en-US" altLang="zh-CN" dirty="0"/>
              <a:t>Android</a:t>
            </a:r>
            <a:r>
              <a:rPr kumimoji="1" lang="zh-CN" altLang="en-US" dirty="0"/>
              <a:t> </a:t>
            </a:r>
            <a:r>
              <a:rPr kumimoji="1" lang="en-US" altLang="zh-CN" dirty="0"/>
              <a:t>games</a:t>
            </a:r>
            <a:r>
              <a:rPr kumimoji="1" lang="zh-CN" altLang="en-US" dirty="0"/>
              <a:t> </a:t>
            </a:r>
            <a:r>
              <a:rPr kumimoji="1" lang="en" altLang="zh-CN" dirty="0"/>
              <a:t>on a</a:t>
            </a:r>
            <a:r>
              <a:rPr kumimoji="1" lang="en-US" altLang="zh-CN" dirty="0"/>
              <a:t>n</a:t>
            </a:r>
            <a:r>
              <a:rPr kumimoji="1" lang="zh-CN" altLang="en-US" dirty="0"/>
              <a:t> </a:t>
            </a:r>
            <a:r>
              <a:rPr kumimoji="1" lang="en-US" altLang="zh-CN" dirty="0"/>
              <a:t>average</a:t>
            </a:r>
            <a:r>
              <a:rPr kumimoji="1" lang="en" altLang="zh-CN" dirty="0"/>
              <a:t> PC from 0.76 to 0.92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from</a:t>
            </a:r>
            <a:r>
              <a:rPr kumimoji="1" lang="zh-CN" altLang="en-US" dirty="0"/>
              <a:t> </a:t>
            </a:r>
            <a:r>
              <a:rPr kumimoji="1" lang="en" altLang="zh-CN" dirty="0"/>
              <a:t>unsatisfactory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" altLang="zh-CN" dirty="0"/>
              <a:t>p</a:t>
            </a:r>
            <a:r>
              <a:rPr kumimoji="1" lang="en-US" altLang="zh-CN" dirty="0" err="1"/>
              <a:t>retty</a:t>
            </a:r>
            <a:r>
              <a:rPr kumimoji="1" lang="zh-CN" altLang="en-US" dirty="0"/>
              <a:t> </a:t>
            </a:r>
            <a:r>
              <a:rPr kumimoji="1" lang="en-US" altLang="zh-CN" dirty="0"/>
              <a:t>smooth.</a:t>
            </a:r>
          </a:p>
          <a:p>
            <a:r>
              <a:rPr kumimoji="1" lang="en-US" altLang="zh-CN" dirty="0"/>
              <a:t>It</a:t>
            </a:r>
            <a:r>
              <a:rPr kumimoji="1" lang="zh-CN" altLang="en-US" dirty="0"/>
              <a:t> </a:t>
            </a:r>
            <a:r>
              <a:rPr kumimoji="1" lang="en-US" altLang="zh-CN" dirty="0"/>
              <a:t>also</a:t>
            </a:r>
            <a:r>
              <a:rPr kumimoji="1" lang="zh-CN" altLang="en-US" dirty="0"/>
              <a:t> </a:t>
            </a:r>
            <a:r>
              <a:rPr kumimoji="1" lang="en-US" altLang="zh-CN" dirty="0"/>
              <a:t>saves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" altLang="zh-CN" dirty="0"/>
              <a:t>startup time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" altLang="zh-CN" dirty="0"/>
              <a:t>memory usage</a:t>
            </a:r>
            <a:r>
              <a:rPr kumimoji="1" lang="en-US" altLang="zh-CN" dirty="0"/>
              <a:t>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1CB4-193A-0548-9E84-EAA7A8CC3B80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0884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Again,</a:t>
            </a:r>
            <a:r>
              <a:rPr kumimoji="1" lang="zh-CN" altLang="en-US" dirty="0"/>
              <a:t> </a:t>
            </a:r>
            <a:r>
              <a:rPr kumimoji="1" lang="en-US" altLang="zh-CN" dirty="0"/>
              <a:t>let’s</a:t>
            </a:r>
            <a:r>
              <a:rPr kumimoji="1" lang="zh-CN" altLang="en-US" dirty="0"/>
              <a:t> </a:t>
            </a:r>
            <a:r>
              <a:rPr kumimoji="1" lang="en-US" altLang="zh-CN" dirty="0"/>
              <a:t>watch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video</a:t>
            </a:r>
            <a:r>
              <a:rPr kumimoji="1" lang="zh-CN" altLang="en-US" dirty="0"/>
              <a:t> </a:t>
            </a:r>
            <a:r>
              <a:rPr kumimoji="1" lang="en-US" altLang="zh-CN" dirty="0"/>
              <a:t>clip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same</a:t>
            </a:r>
            <a:r>
              <a:rPr kumimoji="1" lang="zh-CN" altLang="en-US" dirty="0"/>
              <a:t> </a:t>
            </a:r>
            <a:r>
              <a:rPr kumimoji="1" lang="en-US" altLang="zh-CN" dirty="0"/>
              <a:t>game</a:t>
            </a:r>
            <a:r>
              <a:rPr kumimoji="1" lang="zh-CN" altLang="en-US" dirty="0"/>
              <a:t> </a:t>
            </a:r>
            <a:r>
              <a:rPr kumimoji="1" lang="en-US" altLang="zh-CN" dirty="0"/>
              <a:t>running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DAOW.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We</a:t>
            </a:r>
            <a:r>
              <a:rPr kumimoji="1" lang="zh-CN" altLang="en-US" dirty="0"/>
              <a:t> 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see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FPS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smoothness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both</a:t>
            </a:r>
            <a:r>
              <a:rPr kumimoji="1" lang="zh-CN" altLang="en-US" dirty="0"/>
              <a:t> </a:t>
            </a:r>
            <a:r>
              <a:rPr kumimoji="1" lang="en-US" altLang="zh-CN" dirty="0"/>
              <a:t>much</a:t>
            </a:r>
            <a:r>
              <a:rPr kumimoji="1" lang="zh-CN" altLang="en-US" dirty="0"/>
              <a:t> </a:t>
            </a:r>
            <a:r>
              <a:rPr kumimoji="1" lang="en-US" altLang="zh-CN" dirty="0"/>
              <a:t>higher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those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AOVB.</a:t>
            </a:r>
          </a:p>
          <a:p>
            <a:r>
              <a:rPr kumimoji="1" lang="en-US" altLang="zh-CN" dirty="0"/>
              <a:t>Also,</a:t>
            </a:r>
            <a:r>
              <a:rPr kumimoji="1" lang="zh-CN" altLang="en-US" dirty="0"/>
              <a:t> </a:t>
            </a:r>
            <a:r>
              <a:rPr kumimoji="1" lang="en-US" altLang="zh-CN" dirty="0"/>
              <a:t>from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user's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perspective,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smoothness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close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perfect.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1CB4-193A-0548-9E84-EAA7A8CC3B80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9203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kumimoji="1" lang="en-US" altLang="zh-CN" dirty="0">
                <a:solidFill>
                  <a:srgbClr val="C00000"/>
                </a:solidFill>
              </a:rPr>
              <a:t>In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summary,</a:t>
            </a:r>
            <a:r>
              <a:rPr kumimoji="1" lang="zh-CN" altLang="en-US" dirty="0">
                <a:solidFill>
                  <a:srgbClr val="C00000"/>
                </a:solidFill>
              </a:rPr>
              <a:t> </a:t>
            </a:r>
            <a:endParaRPr kumimoji="1" lang="en-US" altLang="zh-CN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kumimoji="1" lang="en-US" altLang="zh-CN" dirty="0">
                <a:solidFill>
                  <a:srgbClr val="C00000"/>
                </a:solidFill>
              </a:rPr>
              <a:t>emulating “heavy” mobile apps on Windows PCs has long been desired but highly challenging</a:t>
            </a:r>
          </a:p>
          <a:p>
            <a:pPr>
              <a:buFont typeface="Wingdings" panose="05000000000000000000" pitchFamily="2" charset="2"/>
              <a:buNone/>
            </a:pPr>
            <a:endParaRPr kumimoji="1" lang="en-US" altLang="zh-CN" sz="800" dirty="0"/>
          </a:p>
          <a:p>
            <a:pPr>
              <a:buFont typeface="Wingdings" panose="05000000000000000000" pitchFamily="2" charset="2"/>
              <a:buNone/>
            </a:pPr>
            <a:r>
              <a:rPr kumimoji="1" lang="en-US" altLang="zh-CN" dirty="0"/>
              <a:t>We propose the novel idea of </a:t>
            </a:r>
            <a:r>
              <a:rPr kumimoji="1" lang="en-US" altLang="zh-CN" b="1" dirty="0"/>
              <a:t>DAOW (Direct Android emulation On Windows) </a:t>
            </a:r>
            <a:r>
              <a:rPr kumimoji="1" lang="en-US" altLang="zh-CN" dirty="0"/>
              <a:t>instead of the state-of-the-art </a:t>
            </a:r>
            <a:r>
              <a:rPr kumimoji="1" lang="en-US" altLang="zh-CN" b="1" dirty="0"/>
              <a:t>AOVB (Android-x86 On VirtualBox)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.</a:t>
            </a:r>
          </a:p>
          <a:p>
            <a:pPr>
              <a:buFont typeface="Wingdings" panose="05000000000000000000" pitchFamily="2" charset="2"/>
              <a:buNone/>
            </a:pPr>
            <a:endParaRPr kumimoji="1" lang="en-US" altLang="zh-CN" b="1" dirty="0"/>
          </a:p>
          <a:p>
            <a:pPr>
              <a:buFont typeface="Wingdings" panose="05000000000000000000" pitchFamily="2" charset="2"/>
              <a:buNone/>
            </a:pPr>
            <a:r>
              <a:rPr kumimoji="1" lang="en-US" altLang="zh-CN" b="1" dirty="0"/>
              <a:t>This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is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enabled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by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c</a:t>
            </a:r>
            <a:r>
              <a:rPr kumimoji="1" lang="en-US" altLang="zh-CN" dirty="0"/>
              <a:t>onsiderate design tradeoffs among efficiency, overhead and compatibility, as well as solid implementation and large-scale deployment/evaluation.</a:t>
            </a:r>
          </a:p>
          <a:p>
            <a:pPr>
              <a:buFont typeface="Wingdings" panose="05000000000000000000" pitchFamily="2" charset="2"/>
              <a:buNone/>
            </a:pPr>
            <a:endParaRPr kumimoji="1" lang="en-US" altLang="zh-CN" sz="800" dirty="0"/>
          </a:p>
          <a:p>
            <a:pPr>
              <a:buFont typeface="Wingdings" panose="05000000000000000000" pitchFamily="2" charset="2"/>
              <a:buNone/>
            </a:pPr>
            <a:r>
              <a:rPr kumimoji="1" lang="en-US" altLang="zh-CN" dirty="0">
                <a:solidFill>
                  <a:srgbClr val="0070C0"/>
                </a:solidFill>
              </a:rPr>
              <a:t>Our work proves the feasibility of </a:t>
            </a:r>
            <a:r>
              <a:rPr kumimoji="1" lang="en-US" altLang="zh-CN" b="1" dirty="0">
                <a:solidFill>
                  <a:srgbClr val="0070C0"/>
                </a:solidFill>
              </a:rPr>
              <a:t>cross-OS program execution </a:t>
            </a:r>
            <a:r>
              <a:rPr kumimoji="1" lang="en-US" altLang="zh-CN" dirty="0">
                <a:solidFill>
                  <a:srgbClr val="0070C0"/>
                </a:solidFill>
              </a:rPr>
              <a:t>even for an large number of heavy mobile apps</a:t>
            </a:r>
            <a:endParaRPr kumimoji="1" lang="zh-CN" altLang="en-US" dirty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1CB4-193A-0548-9E84-EAA7A8CC3B80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592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 is the outline of our presentation. (</a:t>
            </a:r>
            <a:r>
              <a:rPr lang="zh-CN" altLang="en-US" dirty="0"/>
              <a:t>按一下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First, let</a:t>
            </a:r>
            <a:r>
              <a:rPr lang="zh-CN" altLang="en-US" dirty="0"/>
              <a:t> </a:t>
            </a:r>
            <a:r>
              <a:rPr lang="en-US" altLang="zh-CN" dirty="0"/>
              <a:t>’s look at the background.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35F35-90B5-40B7-99D0-C87DD734519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500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Android</a:t>
            </a:r>
            <a:r>
              <a:rPr kumimoji="1" lang="zh-CN" altLang="en-US" dirty="0"/>
              <a:t> </a:t>
            </a:r>
            <a:r>
              <a:rPr kumimoji="1" lang="en-US" altLang="zh-CN" dirty="0"/>
              <a:t>emulators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crucial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development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debugging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Android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apps,</a:t>
            </a:r>
            <a:r>
              <a:rPr kumimoji="1" lang="zh-CN" altLang="en-US" dirty="0"/>
              <a:t> </a:t>
            </a:r>
            <a:r>
              <a:rPr kumimoji="1" lang="en-US" altLang="zh-CN" dirty="0"/>
              <a:t>because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they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emulate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mobile</a:t>
            </a:r>
            <a:r>
              <a:rPr kumimoji="1" lang="zh-CN" altLang="en-US" dirty="0"/>
              <a:t> </a:t>
            </a:r>
            <a:r>
              <a:rPr kumimoji="1" lang="en" altLang="zh-CN" dirty="0"/>
              <a:t>devices of any size, any system version, 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[click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video]</a:t>
            </a:r>
            <a:r>
              <a:rPr kumimoji="1" lang="zh-CN" altLang="en-US" dirty="0"/>
              <a:t> </a:t>
            </a:r>
            <a:r>
              <a:rPr kumimoji="1" lang="en-US" altLang="zh-CN" dirty="0"/>
              <a:t>various</a:t>
            </a:r>
            <a:r>
              <a:rPr kumimoji="1" lang="en" altLang="zh-CN" dirty="0"/>
              <a:t> sensor</a:t>
            </a:r>
            <a:r>
              <a:rPr kumimoji="1" lang="en-US" altLang="zh-CN" dirty="0"/>
              <a:t>s.</a:t>
            </a:r>
          </a:p>
          <a:p>
            <a:r>
              <a:rPr kumimoji="1" lang="en-US" altLang="zh-CN" dirty="0"/>
              <a:t>Therefore,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they</a:t>
            </a:r>
            <a:r>
              <a:rPr kumimoji="1" lang="zh-CN" altLang="en-US" dirty="0"/>
              <a:t> </a:t>
            </a:r>
            <a:r>
              <a:rPr kumimoji="1" lang="en-US" altLang="zh-CN" dirty="0"/>
              <a:t>bring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much</a:t>
            </a:r>
            <a:r>
              <a:rPr kumimoji="1" lang="zh-CN" altLang="en-US" dirty="0"/>
              <a:t> </a:t>
            </a:r>
            <a:r>
              <a:rPr kumimoji="1" lang="en-US" altLang="zh-CN" dirty="0"/>
              <a:t>more</a:t>
            </a:r>
            <a:r>
              <a:rPr kumimoji="1" lang="zh-CN" altLang="en-US" dirty="0"/>
              <a:t> </a:t>
            </a:r>
            <a:r>
              <a:rPr lang="en-US" altLang="zh-CN" sz="1200" dirty="0"/>
              <a:t>convenience</a:t>
            </a:r>
            <a:r>
              <a:rPr lang="zh-CN" altLang="en-US" sz="1200" dirty="0"/>
              <a:t> </a:t>
            </a:r>
            <a:r>
              <a:rPr lang="en-US" altLang="zh-CN" sz="1200" dirty="0"/>
              <a:t>and</a:t>
            </a:r>
            <a:r>
              <a:rPr lang="zh-CN" altLang="en-US" sz="1200" dirty="0"/>
              <a:t> </a:t>
            </a:r>
            <a:r>
              <a:rPr lang="en-US" altLang="zh-CN" sz="1200" dirty="0"/>
              <a:t>functions</a:t>
            </a:r>
            <a:r>
              <a:rPr lang="zh-CN" altLang="en-US" sz="1200" dirty="0"/>
              <a:t> </a:t>
            </a:r>
            <a:r>
              <a:rPr lang="en-US" altLang="zh-CN" sz="1200" dirty="0"/>
              <a:t>to</a:t>
            </a:r>
            <a:r>
              <a:rPr lang="zh-CN" altLang="en-US" sz="1200" dirty="0"/>
              <a:t> </a:t>
            </a:r>
            <a:r>
              <a:rPr lang="en-US" altLang="zh-CN" sz="1200" dirty="0"/>
              <a:t>Android</a:t>
            </a:r>
            <a:r>
              <a:rPr lang="zh-CN" altLang="en-US" sz="1200" dirty="0"/>
              <a:t> </a:t>
            </a:r>
            <a:r>
              <a:rPr lang="en-US" altLang="zh-CN" sz="1200" dirty="0"/>
              <a:t>researchers</a:t>
            </a:r>
            <a:r>
              <a:rPr lang="zh-CN" altLang="en-US" sz="1200" dirty="0"/>
              <a:t> </a:t>
            </a:r>
            <a:r>
              <a:rPr lang="en-US" altLang="zh-CN" sz="1200" dirty="0"/>
              <a:t>and</a:t>
            </a:r>
            <a:r>
              <a:rPr lang="zh-CN" altLang="en-US" sz="1200" dirty="0"/>
              <a:t> </a:t>
            </a:r>
            <a:r>
              <a:rPr lang="en-US" altLang="zh-CN" sz="1200" dirty="0"/>
              <a:t>developers.</a:t>
            </a:r>
            <a:endParaRPr kumimoji="1" lang="en-US" altLang="zh-CN" dirty="0"/>
          </a:p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1CB4-193A-0548-9E84-EAA7A8CC3B80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1412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fact,</a:t>
            </a:r>
            <a:r>
              <a:rPr kumimoji="1" lang="zh-CN" altLang="en-US" dirty="0"/>
              <a:t> </a:t>
            </a:r>
            <a:r>
              <a:rPr kumimoji="1" lang="en-US" altLang="zh-CN" dirty="0"/>
              <a:t>even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non-professional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users,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Andriod</a:t>
            </a:r>
            <a:r>
              <a:rPr kumimoji="1" lang="zh-CN" altLang="en-US" dirty="0"/>
              <a:t> </a:t>
            </a:r>
            <a:r>
              <a:rPr kumimoji="1" lang="en-US" altLang="zh-CN" dirty="0"/>
              <a:t>emulators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also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very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useful,</a:t>
            </a:r>
            <a:r>
              <a:rPr kumimoji="1" lang="zh-CN" altLang="en-US" dirty="0"/>
              <a:t> </a:t>
            </a:r>
            <a:r>
              <a:rPr kumimoji="1" lang="en-US" altLang="zh-CN" dirty="0"/>
              <a:t>because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they</a:t>
            </a:r>
            <a:r>
              <a:rPr kumimoji="1" lang="zh-CN" altLang="en-US" dirty="0"/>
              <a:t> </a:t>
            </a:r>
            <a:r>
              <a:rPr kumimoji="1" lang="en-US" altLang="zh-CN" dirty="0"/>
              <a:t>enable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cross-platform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Android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</a:t>
            </a:r>
            <a:r>
              <a:rPr kumimoji="1" lang="zh-CN" altLang="en-US" dirty="0"/>
              <a:t> </a:t>
            </a:r>
            <a:r>
              <a:rPr kumimoji="1" lang="en-US" altLang="zh-CN" dirty="0"/>
              <a:t>execution,</a:t>
            </a:r>
            <a:r>
              <a:rPr kumimoji="1" lang="zh-CN" altLang="en-US" dirty="0"/>
              <a:t> </a:t>
            </a:r>
            <a:r>
              <a:rPr kumimoji="1" lang="en-US" altLang="zh-CN" dirty="0"/>
              <a:t>especially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mobile</a:t>
            </a:r>
            <a:r>
              <a:rPr kumimoji="1" lang="zh-CN" altLang="en-US" dirty="0"/>
              <a:t> </a:t>
            </a:r>
            <a:r>
              <a:rPr kumimoji="1" lang="en-US" altLang="zh-CN" dirty="0"/>
              <a:t>games.</a:t>
            </a:r>
            <a:endParaRPr kumimoji="1" lang="en" altLang="zh-CN" dirty="0"/>
          </a:p>
          <a:p>
            <a:r>
              <a:rPr kumimoji="1" lang="en-US" altLang="zh-CN" dirty="0"/>
              <a:t>Nowadays,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more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than</a:t>
            </a:r>
            <a:r>
              <a:rPr kumimoji="1" lang="zh-CN" altLang="en-US" dirty="0"/>
              <a:t> </a:t>
            </a:r>
            <a:r>
              <a:rPr kumimoji="1" lang="en-US" altLang="zh-CN" dirty="0"/>
              <a:t>70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commercial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competitors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market,</a:t>
            </a:r>
            <a:r>
              <a:rPr kumimoji="1" lang="zh-CN" altLang="en-US" dirty="0"/>
              <a:t> </a:t>
            </a:r>
            <a:r>
              <a:rPr kumimoji="1" lang="en-US" altLang="zh-CN" dirty="0"/>
              <a:t>attracting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over</a:t>
            </a:r>
            <a:r>
              <a:rPr kumimoji="1" lang="zh-CN" altLang="en-US" dirty="0"/>
              <a:t> </a:t>
            </a:r>
            <a:r>
              <a:rPr kumimoji="1" lang="en-US" altLang="zh-CN" dirty="0"/>
              <a:t>1</a:t>
            </a:r>
            <a:r>
              <a:rPr kumimoji="1" lang="zh-CN" altLang="en-US" dirty="0"/>
              <a:t> </a:t>
            </a:r>
            <a:r>
              <a:rPr kumimoji="1" lang="en-US" altLang="zh-CN" dirty="0"/>
              <a:t>billion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users.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1CB4-193A-0548-9E84-EAA7A8CC3B80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1472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How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run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Android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apps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Windows</a:t>
            </a:r>
            <a:r>
              <a:rPr kumimoji="1" lang="zh-CN" altLang="en-US" dirty="0"/>
              <a:t> </a:t>
            </a:r>
            <a:r>
              <a:rPr kumimoji="1" lang="en-US" altLang="zh-CN" dirty="0"/>
              <a:t>PC?</a:t>
            </a:r>
          </a:p>
          <a:p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state-of-the-art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solution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so-</a:t>
            </a:r>
            <a:r>
              <a:rPr kumimoji="1" lang="en" altLang="zh-CN" dirty="0"/>
              <a:t>call</a:t>
            </a:r>
            <a:r>
              <a:rPr kumimoji="1" lang="en-US" altLang="zh-CN" dirty="0" err="1"/>
              <a:t>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AOVB</a:t>
            </a:r>
            <a:r>
              <a:rPr kumimoji="1" lang="zh-CN" altLang="en-US" dirty="0"/>
              <a:t> </a:t>
            </a:r>
            <a:r>
              <a:rPr kumimoji="1" lang="en-US" altLang="zh-CN" dirty="0"/>
              <a:t>architecture.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Its</a:t>
            </a:r>
            <a:r>
              <a:rPr kumimoji="1" lang="zh-CN" altLang="en-US" dirty="0"/>
              <a:t> </a:t>
            </a:r>
            <a:r>
              <a:rPr kumimoji="1" lang="en-US" altLang="zh-CN" dirty="0"/>
              <a:t>idea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quite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intuitive.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First,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run</a:t>
            </a:r>
            <a:r>
              <a:rPr kumimoji="1" lang="zh-CN" altLang="en-US" dirty="0"/>
              <a:t> </a:t>
            </a:r>
            <a:r>
              <a:rPr lang="en-US" altLang="zh-CN" sz="1200" dirty="0"/>
              <a:t>VirtualBox</a:t>
            </a:r>
            <a:r>
              <a:rPr lang="zh-CN" altLang="en-US" sz="1200" dirty="0"/>
              <a:t> </a:t>
            </a:r>
            <a:r>
              <a:rPr lang="en-US" altLang="zh-CN" sz="1200" dirty="0"/>
              <a:t>on</a:t>
            </a:r>
            <a:r>
              <a:rPr lang="zh-CN" altLang="en-US" sz="1200" dirty="0"/>
              <a:t> </a:t>
            </a:r>
            <a:r>
              <a:rPr lang="en-US" altLang="zh-CN" sz="1200" dirty="0"/>
              <a:t>a</a:t>
            </a:r>
            <a:r>
              <a:rPr lang="zh-CN" altLang="en-US" sz="1200" dirty="0"/>
              <a:t> </a:t>
            </a:r>
            <a:r>
              <a:rPr lang="en-US" altLang="zh-CN" sz="1200" dirty="0"/>
              <a:t>x86(</a:t>
            </a:r>
            <a:r>
              <a:rPr lang="en" altLang="zh-CN" sz="1200" dirty="0"/>
              <a:t>X eighty six</a:t>
            </a:r>
            <a:r>
              <a:rPr lang="en-US" altLang="zh-CN" sz="1200" dirty="0"/>
              <a:t>)</a:t>
            </a:r>
            <a:r>
              <a:rPr lang="zh-CN" altLang="en-US" sz="1200" dirty="0"/>
              <a:t> </a:t>
            </a:r>
            <a:r>
              <a:rPr lang="en-US" altLang="zh-CN" sz="1200" dirty="0"/>
              <a:t>Windows</a:t>
            </a:r>
            <a:r>
              <a:rPr lang="zh-CN" altLang="en-US" sz="1200" dirty="0"/>
              <a:t> </a:t>
            </a:r>
            <a:r>
              <a:rPr lang="en-US" altLang="zh-CN" sz="1200" dirty="0"/>
              <a:t>PC,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then</a:t>
            </a:r>
            <a:r>
              <a:rPr lang="zh-CN" altLang="en-US" sz="1200" dirty="0"/>
              <a:t> </a:t>
            </a:r>
            <a:r>
              <a:rPr lang="en-US" altLang="zh-CN" sz="1200" dirty="0"/>
              <a:t>we</a:t>
            </a:r>
            <a:r>
              <a:rPr lang="zh-CN" altLang="en-US" sz="1200" dirty="0"/>
              <a:t> </a:t>
            </a:r>
            <a:r>
              <a:rPr lang="en-US" altLang="zh-CN" sz="1200" dirty="0"/>
              <a:t>run</a:t>
            </a:r>
            <a:r>
              <a:rPr lang="zh-CN" altLang="en-US" sz="1200" dirty="0"/>
              <a:t> </a:t>
            </a:r>
            <a:r>
              <a:rPr lang="en-US" altLang="zh-CN" sz="1200" dirty="0"/>
              <a:t>the</a:t>
            </a:r>
            <a:r>
              <a:rPr lang="zh-CN" altLang="en-US" sz="1200" dirty="0"/>
              <a:t> </a:t>
            </a:r>
            <a:r>
              <a:rPr lang="en-US" altLang="zh-CN" sz="1200" dirty="0"/>
              <a:t>Android-x86</a:t>
            </a:r>
            <a:r>
              <a:rPr lang="zh-CN" altLang="en-US" sz="1200" dirty="0"/>
              <a:t> </a:t>
            </a:r>
            <a:r>
              <a:rPr lang="en-US" altLang="zh-CN" sz="1200" dirty="0"/>
              <a:t>operating</a:t>
            </a:r>
            <a:r>
              <a:rPr lang="zh-CN" altLang="en-US" sz="1200" dirty="0"/>
              <a:t> </a:t>
            </a:r>
            <a:r>
              <a:rPr lang="en-US" altLang="zh-CN" sz="1200" dirty="0"/>
              <a:t>system</a:t>
            </a:r>
            <a:r>
              <a:rPr lang="zh-CN" altLang="en-US" sz="1200" dirty="0"/>
              <a:t> </a:t>
            </a:r>
            <a:r>
              <a:rPr lang="en-US" altLang="zh-CN" sz="1200" dirty="0"/>
              <a:t>on</a:t>
            </a:r>
            <a:r>
              <a:rPr lang="zh-CN" altLang="en-US" sz="1200" dirty="0"/>
              <a:t> </a:t>
            </a:r>
            <a:r>
              <a:rPr lang="en-US" altLang="zh-CN" sz="1200" dirty="0"/>
              <a:t>VirtualBox,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finally,</a:t>
            </a:r>
            <a:r>
              <a:rPr lang="zh-CN" altLang="en-US" sz="1200" dirty="0"/>
              <a:t> </a:t>
            </a:r>
            <a:r>
              <a:rPr lang="en-US" altLang="zh-CN" sz="1200" dirty="0"/>
              <a:t>we</a:t>
            </a:r>
            <a:r>
              <a:rPr lang="zh-CN" altLang="en-US" sz="1200" dirty="0"/>
              <a:t> </a:t>
            </a:r>
            <a:r>
              <a:rPr lang="en-US" altLang="zh-CN" sz="1200" dirty="0"/>
              <a:t>can</a:t>
            </a:r>
            <a:r>
              <a:rPr lang="zh-CN" altLang="en-US" sz="1200" dirty="0"/>
              <a:t> </a:t>
            </a:r>
            <a:r>
              <a:rPr lang="en-US" altLang="zh-CN" sz="1200" dirty="0"/>
              <a:t>run</a:t>
            </a:r>
            <a:r>
              <a:rPr lang="zh-CN" altLang="en-US" sz="1200" dirty="0"/>
              <a:t> </a:t>
            </a:r>
            <a:r>
              <a:rPr lang="en-US" altLang="zh-CN" sz="1200" dirty="0"/>
              <a:t>Android</a:t>
            </a:r>
            <a:r>
              <a:rPr lang="zh-CN" altLang="en-US" sz="1200" dirty="0"/>
              <a:t> </a:t>
            </a:r>
            <a:r>
              <a:rPr lang="en-US" altLang="zh-CN" sz="1200" dirty="0"/>
              <a:t>apps</a:t>
            </a:r>
            <a:r>
              <a:rPr lang="zh-CN" altLang="en-US" sz="1200" dirty="0"/>
              <a:t> </a:t>
            </a:r>
            <a:r>
              <a:rPr lang="en-US" altLang="zh-CN" sz="1200" dirty="0"/>
              <a:t>on</a:t>
            </a:r>
            <a:r>
              <a:rPr lang="zh-CN" altLang="en-US" sz="1200" dirty="0"/>
              <a:t> </a:t>
            </a:r>
            <a:r>
              <a:rPr lang="en-US" altLang="zh-CN" sz="1200" dirty="0"/>
              <a:t>top</a:t>
            </a:r>
            <a:r>
              <a:rPr lang="zh-CN" altLang="en-US" sz="1200" dirty="0"/>
              <a:t> </a:t>
            </a:r>
            <a:r>
              <a:rPr lang="en-US" altLang="zh-CN" sz="1200" dirty="0"/>
              <a:t>of</a:t>
            </a:r>
            <a:r>
              <a:rPr lang="zh-CN" altLang="en-US" sz="1200" dirty="0"/>
              <a:t> </a:t>
            </a:r>
            <a:r>
              <a:rPr lang="en-US" altLang="zh-CN" sz="1200" dirty="0"/>
              <a:t>a</a:t>
            </a:r>
            <a:r>
              <a:rPr lang="zh-CN" altLang="en-US" sz="1200" dirty="0"/>
              <a:t> </a:t>
            </a:r>
            <a:r>
              <a:rPr lang="en-US" altLang="zh-CN" sz="1200" dirty="0"/>
              <a:t>Windows</a:t>
            </a:r>
            <a:r>
              <a:rPr lang="zh-CN" altLang="en-US" sz="1200" dirty="0"/>
              <a:t> </a:t>
            </a:r>
            <a:r>
              <a:rPr lang="en-US" altLang="zh-CN" sz="1200" dirty="0"/>
              <a:t>PC.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AOVB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widely-used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industry</a:t>
            </a:r>
            <a:r>
              <a:rPr kumimoji="1" lang="zh-CN" altLang="en-US" dirty="0"/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its</a:t>
            </a:r>
            <a:r>
              <a:rPr kumimoji="1" lang="zh-CN" altLang="en-US" dirty="0"/>
              <a:t> </a:t>
            </a:r>
            <a:r>
              <a:rPr kumimoji="1" lang="en-US" altLang="zh-CN" dirty="0"/>
              <a:t>open-source nature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high compatibility.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1CB4-193A-0548-9E84-EAA7A8CC3B80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2389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However,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find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sz="1200" dirty="0"/>
              <a:t>f</a:t>
            </a:r>
            <a:r>
              <a:rPr lang="en-US" altLang="zh-CN" sz="1200" dirty="0"/>
              <a:t>ull</a:t>
            </a:r>
            <a:r>
              <a:rPr lang="zh-CN" altLang="en-US" sz="1200" dirty="0"/>
              <a:t> </a:t>
            </a:r>
            <a:r>
              <a:rPr lang="en-US" altLang="zh-CN" sz="1200" dirty="0"/>
              <a:t>virtualization</a:t>
            </a:r>
            <a:r>
              <a:rPr lang="zh-CN" altLang="en-US" sz="1200" dirty="0"/>
              <a:t> </a:t>
            </a:r>
            <a:r>
              <a:rPr lang="en-US" altLang="zh-CN" sz="1200" dirty="0"/>
              <a:t>severely</a:t>
            </a:r>
            <a:r>
              <a:rPr lang="zh-CN" altLang="en-US" sz="1200" dirty="0"/>
              <a:t> </a:t>
            </a:r>
            <a:r>
              <a:rPr lang="en-US" altLang="zh-CN" sz="1200" dirty="0"/>
              <a:t>impacts</a:t>
            </a:r>
            <a:r>
              <a:rPr lang="zh-CN" altLang="en-US" sz="1200" dirty="0"/>
              <a:t> </a:t>
            </a:r>
            <a:r>
              <a:rPr lang="en-US" altLang="zh-CN" sz="1200" dirty="0"/>
              <a:t>the</a:t>
            </a:r>
            <a:r>
              <a:rPr lang="zh-CN" altLang="en-US" sz="1200" dirty="0"/>
              <a:t> </a:t>
            </a:r>
            <a:r>
              <a:rPr lang="en-US" altLang="zh-CN" sz="1200" dirty="0"/>
              <a:t>overall</a:t>
            </a:r>
            <a:r>
              <a:rPr lang="zh-CN" altLang="en-US" sz="1200" dirty="0"/>
              <a:t> </a:t>
            </a:r>
            <a:r>
              <a:rPr lang="en-US" altLang="zh-CN" sz="1200" dirty="0"/>
              <a:t>performance,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because</a:t>
            </a:r>
            <a:r>
              <a:rPr lang="zh-CN" altLang="en-US" sz="1200" dirty="0"/>
              <a:t> </a:t>
            </a:r>
            <a:r>
              <a:rPr lang="en-US" altLang="zh-CN" sz="1200" dirty="0"/>
              <a:t>the</a:t>
            </a:r>
            <a:r>
              <a:rPr lang="zh-CN" altLang="en-US" sz="1200" dirty="0"/>
              <a:t> </a:t>
            </a:r>
            <a:r>
              <a:rPr lang="en-US" altLang="zh-CN" sz="1200" dirty="0"/>
              <a:t>Linux</a:t>
            </a:r>
            <a:r>
              <a:rPr lang="zh-CN" altLang="en-US" sz="1200" dirty="0"/>
              <a:t> </a:t>
            </a:r>
            <a:r>
              <a:rPr lang="en-US" altLang="zh-CN" sz="1200" dirty="0"/>
              <a:t>kernel</a:t>
            </a:r>
            <a:r>
              <a:rPr lang="zh-CN" altLang="en-US" sz="1200" dirty="0"/>
              <a:t> </a:t>
            </a:r>
            <a:r>
              <a:rPr lang="en-US" altLang="zh-CN" sz="1200" dirty="0"/>
              <a:t>always</a:t>
            </a:r>
            <a:r>
              <a:rPr lang="zh-CN" altLang="en-US" sz="1200" dirty="0"/>
              <a:t> </a:t>
            </a:r>
            <a:r>
              <a:rPr lang="en-US" altLang="zh-CN" sz="1200" dirty="0"/>
              <a:t>traps</a:t>
            </a:r>
            <a:r>
              <a:rPr lang="zh-CN" altLang="en-US" sz="1200" dirty="0"/>
              <a:t> </a:t>
            </a:r>
            <a:r>
              <a:rPr lang="en-US" altLang="zh-CN" sz="1200" dirty="0"/>
              <a:t>into</a:t>
            </a:r>
            <a:r>
              <a:rPr lang="zh-CN" altLang="en-US" sz="1200" dirty="0"/>
              <a:t> </a:t>
            </a:r>
            <a:r>
              <a:rPr lang="en-US" altLang="zh-CN" sz="1200" dirty="0"/>
              <a:t>VirtualBox</a:t>
            </a:r>
            <a:r>
              <a:rPr lang="zh-CN" altLang="en-US" sz="1200" dirty="0"/>
              <a:t> </a:t>
            </a:r>
            <a:r>
              <a:rPr lang="en-US" altLang="zh-CN" sz="1200" dirty="0"/>
              <a:t>when</a:t>
            </a:r>
            <a:r>
              <a:rPr lang="zh-CN" altLang="en-US" sz="1200" dirty="0"/>
              <a:t> </a:t>
            </a:r>
            <a:r>
              <a:rPr lang="en-US" altLang="zh-CN" sz="1200" dirty="0"/>
              <a:t>running</a:t>
            </a:r>
            <a:r>
              <a:rPr lang="zh-CN" altLang="en-US" sz="1200" dirty="0"/>
              <a:t> </a:t>
            </a:r>
            <a:r>
              <a:rPr lang="en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privileged instruction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altLang="zh-CN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For</a:t>
            </a:r>
            <a:r>
              <a:rPr lang="zh-CN" altLang="en-US" sz="1200" dirty="0"/>
              <a:t> </a:t>
            </a:r>
            <a:r>
              <a:rPr lang="en-US" altLang="zh-CN" sz="1200" dirty="0"/>
              <a:t>example,</a:t>
            </a:r>
            <a:r>
              <a:rPr lang="zh-CN" altLang="en-US" sz="1200" dirty="0"/>
              <a:t> </a:t>
            </a:r>
            <a:r>
              <a:rPr lang="en-US" altLang="zh-CN" sz="1200" dirty="0"/>
              <a:t>nearly</a:t>
            </a:r>
            <a:r>
              <a:rPr lang="zh-CN" altLang="en-US" sz="1200" dirty="0"/>
              <a:t> </a:t>
            </a:r>
            <a:r>
              <a:rPr lang="en-US" altLang="zh-CN" sz="1200" dirty="0"/>
              <a:t>10</a:t>
            </a:r>
            <a:r>
              <a:rPr lang="zh-CN" altLang="en-US" sz="1200" dirty="0"/>
              <a:t> </a:t>
            </a:r>
            <a:r>
              <a:rPr lang="en-US" altLang="zh-CN" sz="1200" dirty="0"/>
              <a:t>times</a:t>
            </a:r>
            <a:r>
              <a:rPr lang="zh-CN" altLang="en-US" sz="1200" dirty="0"/>
              <a:t> </a:t>
            </a:r>
            <a:r>
              <a:rPr lang="en-US" altLang="zh-CN" sz="1200" dirty="0"/>
              <a:t>performance degradation</a:t>
            </a:r>
            <a:r>
              <a:rPr lang="zh-CN" altLang="en-US" sz="1200" dirty="0"/>
              <a:t> </a:t>
            </a:r>
            <a:r>
              <a:rPr lang="en-US" altLang="zh-CN" sz="1200" dirty="0"/>
              <a:t>occurs</a:t>
            </a:r>
            <a:r>
              <a:rPr lang="zh-CN" altLang="en-US" sz="1200" dirty="0"/>
              <a:t> </a:t>
            </a:r>
            <a:r>
              <a:rPr lang="en-US" altLang="zh-CN" sz="1200" dirty="0"/>
              <a:t>in</a:t>
            </a:r>
            <a:r>
              <a:rPr lang="zh-CN" altLang="en-US" sz="1200" dirty="0"/>
              <a:t> </a:t>
            </a:r>
            <a:r>
              <a:rPr lang="en-US" altLang="zh-CN" sz="1200" dirty="0"/>
              <a:t>the</a:t>
            </a:r>
            <a:r>
              <a:rPr lang="zh-CN" altLang="en-US" sz="1200" dirty="0"/>
              <a:t> </a:t>
            </a:r>
            <a:r>
              <a:rPr lang="en-US" altLang="zh-CN" sz="1200" dirty="0"/>
              <a:t>case</a:t>
            </a:r>
            <a:r>
              <a:rPr lang="zh-CN" altLang="en-US" sz="1200" dirty="0"/>
              <a:t> </a:t>
            </a:r>
            <a:r>
              <a:rPr lang="en-US" altLang="zh-CN" sz="1200" dirty="0"/>
              <a:t>of</a:t>
            </a:r>
            <a:r>
              <a:rPr lang="zh-CN" altLang="en-US" sz="1200" dirty="0"/>
              <a:t> </a:t>
            </a:r>
            <a:r>
              <a:rPr lang="en-US" altLang="zh-CN" sz="1200" dirty="0"/>
              <a:t>context</a:t>
            </a:r>
            <a:r>
              <a:rPr lang="zh-CN" altLang="en-US" sz="1200" dirty="0"/>
              <a:t> </a:t>
            </a:r>
            <a:r>
              <a:rPr lang="en-US" altLang="zh-CN" sz="1200" dirty="0"/>
              <a:t>switching</a:t>
            </a:r>
            <a:r>
              <a:rPr lang="zh-CN" altLang="en-US" sz="1200" dirty="0"/>
              <a:t> </a:t>
            </a:r>
            <a:r>
              <a:rPr lang="en-US" altLang="zh-CN" sz="1200" dirty="0"/>
              <a:t>between</a:t>
            </a:r>
            <a:r>
              <a:rPr lang="zh-CN" altLang="en-US" sz="1200" dirty="0"/>
              <a:t> </a:t>
            </a:r>
            <a:r>
              <a:rPr lang="en-US" altLang="zh-CN" sz="1200" dirty="0"/>
              <a:t>two</a:t>
            </a:r>
            <a:r>
              <a:rPr lang="zh-CN" altLang="en-US" sz="1200" dirty="0"/>
              <a:t> </a:t>
            </a:r>
            <a:r>
              <a:rPr lang="en-US" altLang="zh-CN" sz="1200" dirty="0"/>
              <a:t>threads</a:t>
            </a:r>
            <a:r>
              <a:rPr lang="zh-CN" altLang="en-US" sz="1200" dirty="0"/>
              <a:t> </a:t>
            </a:r>
            <a:r>
              <a:rPr lang="en-US" altLang="zh-CN" sz="1200" dirty="0"/>
              <a:t>of</a:t>
            </a:r>
            <a:r>
              <a:rPr lang="zh-CN" altLang="en-US" sz="1200" dirty="0"/>
              <a:t> </a:t>
            </a:r>
            <a:r>
              <a:rPr lang="en-US" altLang="zh-CN" sz="1200" dirty="0"/>
              <a:t>the</a:t>
            </a:r>
            <a:r>
              <a:rPr lang="zh-CN" altLang="en-US" sz="1200" dirty="0"/>
              <a:t> </a:t>
            </a:r>
            <a:r>
              <a:rPr lang="en-US" altLang="zh-CN" sz="1200" dirty="0"/>
              <a:t>same</a:t>
            </a:r>
            <a:r>
              <a:rPr lang="zh-CN" altLang="en-US" sz="1200" dirty="0"/>
              <a:t> </a:t>
            </a:r>
            <a:r>
              <a:rPr lang="en-US" altLang="zh-CN" sz="1200" dirty="0"/>
              <a:t>app.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1CB4-193A-0548-9E84-EAA7A8CC3B80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65679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How</a:t>
            </a:r>
            <a:r>
              <a:rPr kumimoji="1" lang="zh-CN" altLang="en-US" dirty="0"/>
              <a:t> </a:t>
            </a:r>
            <a:r>
              <a:rPr kumimoji="1" lang="en-US" altLang="zh-CN" dirty="0"/>
              <a:t>well</a:t>
            </a:r>
            <a:r>
              <a:rPr kumimoji="1" lang="zh-CN" altLang="en-US" dirty="0"/>
              <a:t> </a:t>
            </a:r>
            <a:r>
              <a:rPr kumimoji="1" lang="en-US" altLang="zh-CN" dirty="0"/>
              <a:t>does</a:t>
            </a:r>
            <a:r>
              <a:rPr kumimoji="1" lang="zh-CN" altLang="en-US" dirty="0"/>
              <a:t> </a:t>
            </a:r>
            <a:r>
              <a:rPr kumimoji="1" lang="en-US" altLang="zh-CN" dirty="0"/>
              <a:t>AOVB</a:t>
            </a:r>
            <a:r>
              <a:rPr kumimoji="1" lang="zh-CN" altLang="en-US" dirty="0"/>
              <a:t> </a:t>
            </a:r>
            <a:r>
              <a:rPr kumimoji="1" lang="en-US" altLang="zh-CN" dirty="0"/>
              <a:t>actually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when</a:t>
            </a:r>
            <a:r>
              <a:rPr kumimoji="1" lang="zh-CN" altLang="en-US" dirty="0"/>
              <a:t> </a:t>
            </a:r>
            <a:r>
              <a:rPr kumimoji="1" lang="en-US" altLang="zh-CN" dirty="0"/>
              <a:t>running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3D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computation-heavy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Android</a:t>
            </a:r>
            <a:r>
              <a:rPr kumimoji="1" lang="zh-CN" altLang="en-US" dirty="0"/>
              <a:t> </a:t>
            </a:r>
            <a:r>
              <a:rPr kumimoji="1" lang="en-US" altLang="zh-CN" dirty="0"/>
              <a:t>games?</a:t>
            </a:r>
          </a:p>
          <a:p>
            <a:r>
              <a:rPr kumimoji="1" lang="en-US" altLang="zh-CN" dirty="0"/>
              <a:t>From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video</a:t>
            </a:r>
            <a:r>
              <a:rPr kumimoji="1" lang="zh-CN" altLang="en-US" dirty="0"/>
              <a:t> </a:t>
            </a:r>
            <a:r>
              <a:rPr kumimoji="1" lang="en-US" altLang="zh-CN" dirty="0"/>
              <a:t>clip,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see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poor</a:t>
            </a:r>
            <a:r>
              <a:rPr kumimoji="1" lang="zh-CN" altLang="en-US" dirty="0"/>
              <a:t> </a:t>
            </a:r>
            <a:r>
              <a:rPr kumimoji="1" lang="en-US" altLang="zh-CN" dirty="0"/>
              <a:t>FPS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smoothness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AOVB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" altLang="zh-CN" dirty="0"/>
              <a:t>conventional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PC.</a:t>
            </a:r>
          </a:p>
          <a:p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dirty="0">
                <a:solidFill>
                  <a:srgbClr val="C00000"/>
                </a:solidFill>
              </a:rPr>
              <a:t>Worse</a:t>
            </a:r>
            <a:r>
              <a:rPr kumimoji="1" lang="zh-CN" altLang="en-US" sz="1200" dirty="0">
                <a:solidFill>
                  <a:srgbClr val="C00000"/>
                </a:solidFill>
              </a:rPr>
              <a:t> </a:t>
            </a:r>
            <a:r>
              <a:rPr kumimoji="1" lang="en-US" altLang="zh-CN" sz="1200" dirty="0">
                <a:solidFill>
                  <a:srgbClr val="C00000"/>
                </a:solidFill>
              </a:rPr>
              <a:t>still,</a:t>
            </a:r>
            <a:r>
              <a:rPr kumimoji="1" lang="zh-CN" altLang="en-US" sz="1200" dirty="0">
                <a:solidFill>
                  <a:srgbClr val="C00000"/>
                </a:solidFill>
              </a:rPr>
              <a:t> </a:t>
            </a:r>
            <a:r>
              <a:rPr kumimoji="1" lang="en-US" altLang="zh-CN" sz="1200" dirty="0">
                <a:solidFill>
                  <a:srgbClr val="C00000"/>
                </a:solidFill>
              </a:rPr>
              <a:t>poor smoothness impacts not only the user’s experience but also the</a:t>
            </a:r>
            <a:r>
              <a:rPr kumimoji="1" lang="zh-CN" altLang="en-US" sz="1200" dirty="0">
                <a:solidFill>
                  <a:srgbClr val="C00000"/>
                </a:solidFill>
              </a:rPr>
              <a:t> </a:t>
            </a:r>
            <a:r>
              <a:rPr kumimoji="1" lang="en-US" altLang="zh-CN" sz="1200" dirty="0">
                <a:solidFill>
                  <a:srgbClr val="C00000"/>
                </a:solidFill>
              </a:rPr>
              <a:t>outcome</a:t>
            </a:r>
            <a:r>
              <a:rPr kumimoji="1" lang="zh-CN" altLang="en-US" sz="1200" dirty="0">
                <a:solidFill>
                  <a:srgbClr val="C00000"/>
                </a:solidFill>
              </a:rPr>
              <a:t> </a:t>
            </a:r>
            <a:r>
              <a:rPr kumimoji="1" lang="en-US" altLang="zh-CN" sz="1200" dirty="0">
                <a:solidFill>
                  <a:srgbClr val="C00000"/>
                </a:solidFill>
              </a:rPr>
              <a:t>of</a:t>
            </a:r>
            <a:r>
              <a:rPr kumimoji="1" lang="zh-CN" altLang="en-US" sz="1200" dirty="0">
                <a:solidFill>
                  <a:srgbClr val="C00000"/>
                </a:solidFill>
              </a:rPr>
              <a:t> </a:t>
            </a:r>
            <a:r>
              <a:rPr kumimoji="1" lang="en-US" altLang="zh-CN" sz="1200" dirty="0">
                <a:solidFill>
                  <a:srgbClr val="C00000"/>
                </a:solidFill>
              </a:rPr>
              <a:t>the</a:t>
            </a:r>
            <a:r>
              <a:rPr kumimoji="1" lang="zh-CN" altLang="en-US" sz="1200" dirty="0">
                <a:solidFill>
                  <a:srgbClr val="C00000"/>
                </a:solidFill>
              </a:rPr>
              <a:t> </a:t>
            </a:r>
            <a:r>
              <a:rPr kumimoji="1" lang="en-US" altLang="zh-CN" sz="1200" dirty="0">
                <a:solidFill>
                  <a:srgbClr val="C00000"/>
                </a:solidFill>
              </a:rPr>
              <a:t>game.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1CB4-193A-0548-9E84-EAA7A8CC3B80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43860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fact,</a:t>
            </a:r>
            <a:r>
              <a:rPr kumimoji="1" lang="zh-CN" altLang="en-US" dirty="0"/>
              <a:t> </a:t>
            </a:r>
            <a:r>
              <a:rPr kumimoji="1" lang="en-US" altLang="zh-CN" dirty="0"/>
              <a:t>several</a:t>
            </a:r>
            <a:r>
              <a:rPr kumimoji="1" lang="zh-CN" altLang="en-US" dirty="0"/>
              <a:t> </a:t>
            </a:r>
            <a:r>
              <a:rPr kumimoji="1" lang="en-US" altLang="zh-CN" dirty="0"/>
              <a:t>optimizations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made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improve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performance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AOVB,</a:t>
            </a:r>
            <a:r>
              <a:rPr kumimoji="1" lang="zh-CN" altLang="en-US" dirty="0"/>
              <a:t> </a:t>
            </a:r>
            <a:r>
              <a:rPr kumimoji="1" lang="en-US" altLang="zh-CN" dirty="0"/>
              <a:t>including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GPU</a:t>
            </a:r>
            <a:r>
              <a:rPr kumimoji="1" lang="zh-CN" altLang="en-US" dirty="0"/>
              <a:t> </a:t>
            </a:r>
            <a:r>
              <a:rPr kumimoji="1" lang="en-US" altLang="zh-CN" dirty="0"/>
              <a:t>acceleration,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VirtIO</a:t>
            </a:r>
            <a:r>
              <a:rPr kumimoji="1" lang="en-US" altLang="zh-CN" dirty="0"/>
              <a:t>,</a:t>
            </a:r>
            <a:r>
              <a:rPr lang="en-US" altLang="zh-CN" sz="1200" dirty="0"/>
              <a:t> virtual I/O interface increases throughput of the rendering data pipeline</a:t>
            </a:r>
          </a:p>
          <a:p>
            <a:r>
              <a:rPr lang="en-US" altLang="zh-CN" sz="1200" dirty="0"/>
              <a:t>between Android App Instance and Media Host </a:t>
            </a:r>
            <a:r>
              <a:rPr kumimoji="1" lang="en-US" altLang="zh-CN" dirty="0"/>
              <a:t>,</a:t>
            </a:r>
          </a:p>
          <a:p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VT</a:t>
            </a:r>
            <a:r>
              <a:rPr kumimoji="1" lang="en-US" altLang="zh-CN" sz="1200" dirty="0"/>
              <a:t>,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the</a:t>
            </a:r>
            <a:r>
              <a:rPr kumimoji="1" lang="zh-CN" altLang="en-US" sz="1200" dirty="0"/>
              <a:t> </a:t>
            </a:r>
            <a:r>
              <a:rPr kumimoji="1" lang="en-US" altLang="zh-CN" sz="1200" dirty="0"/>
              <a:t>hardware</a:t>
            </a:r>
            <a:r>
              <a:rPr kumimoji="1" lang="zh-CN" altLang="en-US" sz="1200" dirty="0"/>
              <a:t> </a:t>
            </a:r>
            <a:r>
              <a:rPr lang="en-US" altLang="zh-CN" sz="1200" dirty="0"/>
              <a:t>virtualization acceleration by Intel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Even</a:t>
            </a:r>
            <a:r>
              <a:rPr kumimoji="1" lang="zh-CN" altLang="en-US" dirty="0"/>
              <a:t> </a:t>
            </a:r>
            <a:r>
              <a:rPr kumimoji="1" lang="en-US" altLang="zh-CN" dirty="0"/>
              <a:t>so,</a:t>
            </a:r>
            <a:r>
              <a:rPr kumimoji="1" lang="zh-CN" altLang="en-US" dirty="0"/>
              <a:t> </a:t>
            </a:r>
            <a:r>
              <a:rPr kumimoji="1" lang="en-US" altLang="zh-CN" dirty="0"/>
              <a:t>when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natively</a:t>
            </a:r>
            <a:r>
              <a:rPr kumimoji="1" lang="zh-CN" altLang="en-US" dirty="0"/>
              <a:t> </a:t>
            </a:r>
            <a:r>
              <a:rPr kumimoji="1" lang="en-US" altLang="zh-CN" dirty="0"/>
              <a:t>run</a:t>
            </a:r>
            <a:r>
              <a:rPr kumimoji="1" lang="zh-CN" altLang="en-US" dirty="0"/>
              <a:t> </a:t>
            </a:r>
            <a:r>
              <a:rPr kumimoji="1" lang="en-US" altLang="zh-CN" dirty="0"/>
              <a:t>an</a:t>
            </a:r>
            <a:r>
              <a:rPr kumimoji="1" lang="zh-CN" altLang="en-US" dirty="0"/>
              <a:t> </a:t>
            </a:r>
            <a:r>
              <a:rPr lang="en-US" altLang="zh-CN" sz="1200" dirty="0"/>
              <a:t>Android</a:t>
            </a:r>
            <a:r>
              <a:rPr lang="zh-CN" altLang="en-US" sz="1200" dirty="0"/>
              <a:t> </a:t>
            </a:r>
            <a:r>
              <a:rPr lang="en-US" altLang="zh-CN" sz="1200" dirty="0"/>
              <a:t>app</a:t>
            </a:r>
            <a:r>
              <a:rPr lang="zh-CN" altLang="en-US" sz="1200" dirty="0"/>
              <a:t> </a:t>
            </a:r>
            <a:r>
              <a:rPr lang="en-US" altLang="zh-CN" sz="1200" dirty="0"/>
              <a:t>on</a:t>
            </a:r>
            <a:r>
              <a:rPr lang="zh-CN" altLang="en-US" sz="1200" dirty="0"/>
              <a:t> </a:t>
            </a:r>
            <a:r>
              <a:rPr lang="en-US" altLang="zh-CN" sz="1200" dirty="0"/>
              <a:t>a</a:t>
            </a:r>
            <a:r>
              <a:rPr lang="zh-CN" altLang="en-US" sz="1200" dirty="0"/>
              <a:t> </a:t>
            </a:r>
            <a:r>
              <a:rPr lang="en-US" altLang="zh-CN" sz="1200" dirty="0"/>
              <a:t>smartphone</a:t>
            </a:r>
            <a:r>
              <a:rPr kumimoji="1" lang="en-US" altLang="zh-CN" dirty="0"/>
              <a:t>,</a:t>
            </a:r>
          </a:p>
          <a:p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see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still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performance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gap</a:t>
            </a:r>
            <a:r>
              <a:rPr kumimoji="1" lang="zh-CN" altLang="en-US" dirty="0"/>
              <a:t> </a:t>
            </a:r>
            <a:r>
              <a:rPr kumimoji="1" lang="en-US" altLang="zh-CN" dirty="0"/>
              <a:t>between</a:t>
            </a:r>
            <a:r>
              <a:rPr kumimoji="1" lang="zh-CN" altLang="en-US" dirty="0"/>
              <a:t> </a:t>
            </a:r>
            <a:r>
              <a:rPr kumimoji="1" lang="en-US" altLang="zh-CN" dirty="0"/>
              <a:t>AOVB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Native.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1CB4-193A-0548-9E84-EAA7A8CC3B80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83205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address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performance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issue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AOVB,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challenging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here: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kumimoji="1" lang="zh-CN" altLang="en-US" dirty="0"/>
              <a:t> </a:t>
            </a:r>
            <a:r>
              <a:rPr kumimoji="1" lang="en-US" altLang="zh-CN" sz="1200" dirty="0"/>
              <a:t>d</a:t>
            </a:r>
            <a:r>
              <a:rPr lang="en" altLang="zh-CN" sz="1200" dirty="0" err="1"/>
              <a:t>irectly</a:t>
            </a:r>
            <a:r>
              <a:rPr lang="en" altLang="zh-CN" sz="1200" dirty="0"/>
              <a:t> execute Android app</a:t>
            </a:r>
            <a:r>
              <a:rPr lang="zh-CN" altLang="en-US" sz="1200" dirty="0"/>
              <a:t> </a:t>
            </a:r>
            <a:r>
              <a:rPr lang="en-US" altLang="zh-CN" sz="1200" dirty="0"/>
              <a:t>binaries</a:t>
            </a:r>
            <a:r>
              <a:rPr lang="en" altLang="zh-CN" sz="1200" dirty="0"/>
              <a:t> on top of x86</a:t>
            </a:r>
            <a:r>
              <a:rPr lang="zh-CN" altLang="en-US" sz="1200" dirty="0"/>
              <a:t> </a:t>
            </a:r>
            <a:r>
              <a:rPr lang="en" altLang="zh-CN" sz="1200" dirty="0"/>
              <a:t>Windows</a:t>
            </a:r>
            <a:r>
              <a:rPr lang="en-US" altLang="zh-CN" sz="1200" dirty="0"/>
              <a:t>?</a:t>
            </a:r>
            <a:r>
              <a:rPr lang="zh-CN" altLang="en-US" sz="1200" dirty="0"/>
              <a:t> </a:t>
            </a:r>
            <a:r>
              <a:rPr lang="en-US" altLang="zh-CN" sz="1200" dirty="0"/>
              <a:t>If</a:t>
            </a:r>
            <a:r>
              <a:rPr lang="zh-CN" altLang="en-US" sz="1200" dirty="0"/>
              <a:t> </a:t>
            </a:r>
            <a:r>
              <a:rPr lang="en-US" altLang="zh-CN" sz="1200" dirty="0"/>
              <a:t>possible,</a:t>
            </a:r>
            <a:r>
              <a:rPr lang="zh-CN" altLang="en-US" sz="1200" dirty="0"/>
              <a:t> </a:t>
            </a:r>
            <a:r>
              <a:rPr lang="en-US" altLang="zh-CN" sz="1200" dirty="0"/>
              <a:t>we</a:t>
            </a:r>
            <a:r>
              <a:rPr lang="zh-CN" altLang="en-US" sz="1200" dirty="0"/>
              <a:t> </a:t>
            </a:r>
            <a:r>
              <a:rPr lang="en-US" altLang="zh-CN" sz="1200" dirty="0"/>
              <a:t>can</a:t>
            </a:r>
            <a:r>
              <a:rPr lang="zh-CN" altLang="en-US" sz="1200" dirty="0"/>
              <a:t> </a:t>
            </a:r>
            <a:r>
              <a:rPr lang="en-US" altLang="zh-CN" sz="1200" dirty="0"/>
              <a:t>provide</a:t>
            </a:r>
            <a:r>
              <a:rPr lang="en" altLang="zh-CN" sz="1200" dirty="0"/>
              <a:t> foreign Android binaries</a:t>
            </a:r>
            <a:r>
              <a:rPr lang="zh-CN" altLang="en-US" sz="1200" dirty="0"/>
              <a:t> </a:t>
            </a:r>
            <a:r>
              <a:rPr lang="en-US" altLang="zh-CN" sz="1200" dirty="0"/>
              <a:t>with</a:t>
            </a:r>
            <a:r>
              <a:rPr lang="en" altLang="zh-CN" sz="1200" dirty="0"/>
              <a:t> direct access to the </a:t>
            </a:r>
            <a:r>
              <a:rPr lang="en" altLang="zh-CN" sz="1200" dirty="0" err="1"/>
              <a:t>loc</a:t>
            </a:r>
            <a:r>
              <a:rPr lang="en-US" altLang="zh-CN" sz="1200" dirty="0"/>
              <a:t>a</a:t>
            </a:r>
            <a:r>
              <a:rPr lang="en" altLang="zh-CN" sz="1200" dirty="0"/>
              <a:t>l PC</a:t>
            </a:r>
            <a:r>
              <a:rPr lang="zh-CN" altLang="en-US" sz="1200" dirty="0"/>
              <a:t> </a:t>
            </a:r>
            <a:r>
              <a:rPr lang="en" altLang="zh-CN" sz="1200" dirty="0" err="1"/>
              <a:t>hardwar</a:t>
            </a:r>
            <a:r>
              <a:rPr lang="en-US" altLang="zh-CN" sz="1200" dirty="0"/>
              <a:t>e,</a:t>
            </a:r>
            <a:r>
              <a:rPr lang="zh-CN" altLang="en-US" sz="1200" dirty="0"/>
              <a:t> </a:t>
            </a:r>
            <a:r>
              <a:rPr lang="en-US" altLang="zh-CN" sz="1200" dirty="0"/>
              <a:t>so</a:t>
            </a:r>
            <a:r>
              <a:rPr lang="zh-CN" altLang="en-US" sz="1200" dirty="0"/>
              <a:t> </a:t>
            </a:r>
            <a:r>
              <a:rPr lang="en-US" altLang="zh-CN" sz="1200" dirty="0"/>
              <a:t>that</a:t>
            </a:r>
            <a:r>
              <a:rPr lang="zh-CN" altLang="en-US" sz="1200" dirty="0"/>
              <a:t> </a:t>
            </a:r>
            <a:r>
              <a:rPr lang="en-US" altLang="zh-CN" sz="1200" dirty="0"/>
              <a:t>we</a:t>
            </a:r>
            <a:r>
              <a:rPr lang="zh-CN" altLang="en-US" sz="1200" dirty="0"/>
              <a:t> </a:t>
            </a:r>
            <a:r>
              <a:rPr lang="en-US" altLang="zh-CN" sz="1200" dirty="0"/>
              <a:t>can</a:t>
            </a:r>
            <a:r>
              <a:rPr lang="zh-CN" altLang="en-US" sz="1200" dirty="0"/>
              <a:t> </a:t>
            </a:r>
            <a:r>
              <a:rPr kumimoji="1" lang="en-US" altLang="zh-CN" sz="1200" dirty="0"/>
              <a:t>a</a:t>
            </a:r>
            <a:r>
              <a:rPr lang="en" altLang="zh-CN" sz="1200" dirty="0" err="1"/>
              <a:t>chiev</a:t>
            </a:r>
            <a:r>
              <a:rPr lang="en-US" altLang="zh-CN" sz="1200" dirty="0"/>
              <a:t>e</a:t>
            </a:r>
            <a:r>
              <a:rPr lang="en" altLang="zh-CN" sz="1200" dirty="0"/>
              <a:t> nearly native hardware performance</a:t>
            </a:r>
            <a:r>
              <a:rPr lang="en-US" altLang="zh-CN" sz="1200" dirty="0"/>
              <a:t>.</a:t>
            </a:r>
            <a:endParaRPr lang="en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[</a:t>
            </a:r>
            <a:r>
              <a:rPr kumimoji="1" lang="zh-CN" altLang="en-US" dirty="0"/>
              <a:t>按一下</a:t>
            </a:r>
            <a:r>
              <a:rPr kumimoji="1" lang="en-US" altLang="zh-CN" dirty="0"/>
              <a:t>]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Nevertheless,</a:t>
            </a:r>
            <a:r>
              <a:rPr kumimoji="1" lang="zh-CN" altLang="en-US" dirty="0"/>
              <a:t> </a:t>
            </a:r>
            <a:r>
              <a:rPr kumimoji="1" lang="en-US" altLang="zh-CN" dirty="0"/>
              <a:t>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target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confronted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three</a:t>
            </a:r>
            <a:r>
              <a:rPr kumimoji="1" lang="zh-CN" altLang="en-US" dirty="0"/>
              <a:t> </a:t>
            </a:r>
            <a:r>
              <a:rPr kumimoji="1" lang="en-US" altLang="zh-CN" dirty="0"/>
              <a:t>challenges</a:t>
            </a:r>
            <a:r>
              <a:rPr kumimoji="1" lang="zh-CN" altLang="en-US" dirty="0"/>
              <a:t> </a:t>
            </a:r>
            <a:r>
              <a:rPr kumimoji="1" lang="en-US" altLang="zh-CN" dirty="0"/>
              <a:t>when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run</a:t>
            </a:r>
            <a:r>
              <a:rPr kumimoji="1" lang="zh-CN" altLang="en-US" dirty="0"/>
              <a:t> </a:t>
            </a:r>
            <a:r>
              <a:rPr kumimoji="1" lang="en-US" altLang="zh-CN" dirty="0"/>
              <a:t>an</a:t>
            </a:r>
            <a:r>
              <a:rPr kumimoji="1" lang="zh-CN" altLang="en-US" dirty="0"/>
              <a:t> </a:t>
            </a:r>
            <a:r>
              <a:rPr kumimoji="1" lang="en-US" altLang="zh-CN" dirty="0"/>
              <a:t>ARM-based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Android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</a:t>
            </a:r>
            <a:r>
              <a:rPr kumimoji="1" lang="zh-CN" altLang="en-US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x86</a:t>
            </a:r>
            <a:r>
              <a:rPr kumimoji="1" lang="zh-CN" altLang="en-US" dirty="0"/>
              <a:t> </a:t>
            </a:r>
            <a:r>
              <a:rPr kumimoji="1" lang="en-US" altLang="zh-CN" dirty="0"/>
              <a:t>Windows</a:t>
            </a:r>
            <a:r>
              <a:rPr kumimoji="1" lang="zh-CN" altLang="en-US" dirty="0"/>
              <a:t> </a:t>
            </a:r>
            <a:r>
              <a:rPr kumimoji="1" lang="en-US" altLang="zh-CN" dirty="0"/>
              <a:t>PC:</a:t>
            </a:r>
          </a:p>
          <a:p>
            <a:r>
              <a:rPr kumimoji="1" lang="en-US" altLang="zh-CN" dirty="0"/>
              <a:t>First,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their</a:t>
            </a:r>
            <a:r>
              <a:rPr kumimoji="1" lang="zh-CN" altLang="en-US" dirty="0"/>
              <a:t> </a:t>
            </a:r>
            <a:r>
              <a:rPr kumimoji="1" lang="en-US" altLang="zh-CN" dirty="0"/>
              <a:t>data structures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execution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behaviors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binaries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different.</a:t>
            </a:r>
          </a:p>
          <a:p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Second,</a:t>
            </a:r>
            <a:r>
              <a:rPr kumimoji="1" lang="zh-CN" altLang="en-US" dirty="0"/>
              <a:t> </a:t>
            </a:r>
            <a:r>
              <a:rPr kumimoji="1" lang="en-US" altLang="zh-CN" dirty="0"/>
              <a:t>Linux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Windows</a:t>
            </a:r>
            <a:r>
              <a:rPr kumimoji="1" lang="zh-CN" altLang="en-US" dirty="0"/>
              <a:t> </a:t>
            </a:r>
            <a:r>
              <a:rPr kumimoji="1" lang="en-US" altLang="zh-CN" dirty="0"/>
              <a:t>have</a:t>
            </a:r>
            <a:r>
              <a:rPr kumimoji="1" lang="zh-CN" altLang="en-US" dirty="0"/>
              <a:t> </a:t>
            </a:r>
            <a:r>
              <a:rPr kumimoji="1" lang="en-US" altLang="zh-CN" sz="1200" dirty="0">
                <a:solidFill>
                  <a:srgbClr val="C00000"/>
                </a:solidFill>
              </a:rPr>
              <a:t>d</a:t>
            </a:r>
            <a:r>
              <a:rPr lang="en-US" altLang="zh-CN" sz="1200" dirty="0">
                <a:solidFill>
                  <a:srgbClr val="C00000"/>
                </a:solidFill>
              </a:rPr>
              <a:t>ifferent</a:t>
            </a:r>
            <a:r>
              <a:rPr lang="zh-CN" altLang="en-US" sz="1200" dirty="0">
                <a:solidFill>
                  <a:srgbClr val="C00000"/>
                </a:solidFill>
              </a:rPr>
              <a:t> </a:t>
            </a:r>
            <a:r>
              <a:rPr lang="en-US" altLang="zh-CN" sz="1200" dirty="0">
                <a:solidFill>
                  <a:srgbClr val="C00000"/>
                </a:solidFill>
              </a:rPr>
              <a:t>system</a:t>
            </a:r>
            <a:r>
              <a:rPr lang="zh-CN" altLang="en-US" sz="1200" dirty="0">
                <a:solidFill>
                  <a:srgbClr val="C00000"/>
                </a:solidFill>
              </a:rPr>
              <a:t> </a:t>
            </a:r>
            <a:r>
              <a:rPr lang="en-US" altLang="zh-CN" sz="1200" dirty="0">
                <a:solidFill>
                  <a:srgbClr val="C00000"/>
                </a:solidFill>
              </a:rPr>
              <a:t>calls.</a:t>
            </a:r>
            <a:endParaRPr kumimoji="1"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Third,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exists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interaction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gap</a:t>
            </a:r>
            <a:r>
              <a:rPr kumimoji="1" lang="zh-CN" altLang="en-US" dirty="0"/>
              <a:t> </a:t>
            </a:r>
            <a:r>
              <a:rPr kumimoji="1" lang="en-US" altLang="zh-CN" dirty="0"/>
              <a:t>between</a:t>
            </a:r>
            <a:r>
              <a:rPr kumimoji="1" lang="zh-CN" altLang="en-US" dirty="0"/>
              <a:t> </a:t>
            </a:r>
            <a:r>
              <a:rPr kumimoji="1" lang="en-US" altLang="zh-CN" dirty="0"/>
              <a:t>mobile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PC</a:t>
            </a:r>
            <a:r>
              <a:rPr kumimoji="1" lang="zh-CN" altLang="en-US" dirty="0"/>
              <a:t> </a:t>
            </a:r>
            <a:r>
              <a:rPr kumimoji="1" lang="en-US" altLang="zh-CN" dirty="0"/>
              <a:t>gaming.</a:t>
            </a:r>
            <a:endParaRPr kumimoji="1" lang="e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E1CB4-193A-0548-9E84-EAA7A8CC3B80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82331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E6D40-2582-D949-AACE-4CDA0F318FFB}" type="datetime1">
              <a:rPr kumimoji="1" lang="zh-CN" altLang="en-US" smtClean="0"/>
              <a:t>2019/10/24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C587-FD20-EF4C-9D1B-015B13E784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3610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2473-0B29-4849-8FAE-9C4CADB23B69}" type="datetime1">
              <a:rPr kumimoji="1" lang="zh-CN" altLang="en-US" smtClean="0"/>
              <a:t>2019/10/24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C587-FD20-EF4C-9D1B-015B13E784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33247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3317C-5558-234F-9405-3D473C409E95}" type="datetime1">
              <a:rPr kumimoji="1" lang="zh-CN" altLang="en-US" smtClean="0"/>
              <a:t>2019/10/24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C587-FD20-EF4C-9D1B-015B13E784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3575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02EA1-C551-304F-B0D8-9D11523525E0}" type="datetime1">
              <a:rPr kumimoji="1" lang="zh-CN" altLang="en-US" smtClean="0"/>
              <a:t>2019/10/24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aseline="0">
                <a:solidFill>
                  <a:schemeClr val="tx2"/>
                </a:solidFill>
              </a:defRPr>
            </a:lvl1pPr>
          </a:lstStyle>
          <a:p>
            <a:fld id="{A36EC587-FD20-EF4C-9D1B-015B13E78424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8514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5B14D-B1C0-F34B-AC59-09DCBD7287B4}" type="datetime1">
              <a:rPr kumimoji="1" lang="zh-CN" altLang="en-US" smtClean="0"/>
              <a:t>2019/10/24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C587-FD20-EF4C-9D1B-015B13E784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9101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2177E-C1E6-444B-813D-4CC8FE42BC08}" type="datetime1">
              <a:rPr kumimoji="1" lang="zh-CN" altLang="en-US" smtClean="0"/>
              <a:t>2019/10/24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C587-FD20-EF4C-9D1B-015B13E784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7049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AEB3-8E9A-D840-A5F6-A95C5FCD05BE}" type="datetime1">
              <a:rPr kumimoji="1" lang="zh-CN" altLang="en-US" smtClean="0"/>
              <a:t>2019/10/24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C587-FD20-EF4C-9D1B-015B13E784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62943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EBF1-15DF-444C-A49A-09599A74E1AB}" type="datetime1">
              <a:rPr kumimoji="1" lang="zh-CN" altLang="en-US" smtClean="0"/>
              <a:t>2019/10/24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C587-FD20-EF4C-9D1B-015B13E784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0768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6782-CB42-7742-B2B3-D34A1CED00B1}" type="datetime1">
              <a:rPr kumimoji="1" lang="zh-CN" altLang="en-US" smtClean="0"/>
              <a:t>2019/10/24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C587-FD20-EF4C-9D1B-015B13E784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28007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B4363-B09F-724C-907E-655881DB0EA7}" type="datetime1">
              <a:rPr kumimoji="1" lang="zh-CN" altLang="en-US" smtClean="0"/>
              <a:t>2019/10/24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C587-FD20-EF4C-9D1B-015B13E784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56575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CDA3-FD58-3A4E-B5E0-C226AE5ED67A}" type="datetime1">
              <a:rPr kumimoji="1" lang="zh-CN" altLang="en-US" smtClean="0"/>
              <a:t>2019/10/24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C587-FD20-EF4C-9D1B-015B13E784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64841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65D27-2683-B240-9418-1E5BA374E6FF}" type="datetime1">
              <a:rPr kumimoji="1" lang="zh-CN" altLang="en-US" smtClean="0"/>
              <a:t>2019/10/24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EC587-FD20-EF4C-9D1B-015B13E7842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757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jp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s://syzs.qq.com/" TargetMode="External"/><Relationship Id="rId4" Type="http://schemas.openxmlformats.org/officeDocument/2006/relationships/hyperlink" Target="https://gameloop.fun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tif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tiff"/><Relationship Id="rId11" Type="http://schemas.openxmlformats.org/officeDocument/2006/relationships/image" Target="../media/image17.tiff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FCD75C-A3C3-A342-9826-F8D8B9FE1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473" y="1226626"/>
            <a:ext cx="8573051" cy="2387600"/>
          </a:xfrm>
        </p:spPr>
        <p:txBody>
          <a:bodyPr>
            <a:normAutofit/>
          </a:bodyPr>
          <a:lstStyle/>
          <a:p>
            <a:r>
              <a:rPr lang="en" altLang="zh-CN" sz="4000" b="1" dirty="0"/>
              <a:t>Mobile Gaming on Personal Computers with Direct Android Emulation </a:t>
            </a:r>
            <a:endParaRPr kumimoji="1" lang="zh-CN" altLang="en-US" sz="4000" b="1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818A3D-79A4-4249-9FAB-4D623E4258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645" y="3789199"/>
            <a:ext cx="8138711" cy="941136"/>
          </a:xfrm>
        </p:spPr>
        <p:txBody>
          <a:bodyPr>
            <a:normAutofit/>
          </a:bodyPr>
          <a:lstStyle/>
          <a:p>
            <a:r>
              <a:rPr lang="en" altLang="zh-CN" dirty="0"/>
              <a:t>Qifan Yan</a:t>
            </a:r>
            <a:r>
              <a:rPr lang="en-US" altLang="zh-CN" dirty="0"/>
              <a:t>g </a:t>
            </a:r>
            <a:r>
              <a:rPr lang="en" altLang="zh-CN" dirty="0"/>
              <a:t>    , Zhenhua Li</a:t>
            </a:r>
            <a:r>
              <a:rPr lang="en-US" altLang="zh-CN" dirty="0"/>
              <a:t>, </a:t>
            </a:r>
            <a:r>
              <a:rPr lang="en" altLang="zh-CN" dirty="0" err="1"/>
              <a:t>Yunhao</a:t>
            </a:r>
            <a:r>
              <a:rPr lang="en" altLang="zh-CN" dirty="0"/>
              <a:t> Liu, Hai Long, </a:t>
            </a:r>
          </a:p>
          <a:p>
            <a:r>
              <a:rPr lang="en" altLang="zh-CN" dirty="0" err="1"/>
              <a:t>Yuanchao</a:t>
            </a:r>
            <a:r>
              <a:rPr lang="en" altLang="zh-CN" dirty="0"/>
              <a:t> Huang, Jiaming He, </a:t>
            </a:r>
            <a:r>
              <a:rPr lang="en" altLang="zh-CN" dirty="0" err="1"/>
              <a:t>Tianyin</a:t>
            </a:r>
            <a:r>
              <a:rPr lang="en" altLang="zh-CN" dirty="0"/>
              <a:t> Xu, </a:t>
            </a:r>
            <a:r>
              <a:rPr lang="en" altLang="zh-CN" dirty="0" err="1"/>
              <a:t>Ennan</a:t>
            </a:r>
            <a:r>
              <a:rPr lang="en" altLang="zh-CN" dirty="0"/>
              <a:t> </a:t>
            </a:r>
            <a:r>
              <a:rPr lang="en" altLang="zh-CN" dirty="0" err="1"/>
              <a:t>Zhai</a:t>
            </a:r>
            <a:endParaRPr lang="en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EE7443E-F947-614D-A4EB-B6BC239CD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98" y="4908790"/>
            <a:ext cx="1047750" cy="10477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857495E-5BC5-8C4D-830F-FDF30DADF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166" y="4908790"/>
            <a:ext cx="1347978" cy="10109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897A141-7836-D745-B44E-380C7338A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628" y="4856643"/>
            <a:ext cx="1264439" cy="11520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297A46-E8F2-4347-8875-C5E9D7B1D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0855" y="4930043"/>
            <a:ext cx="1188849" cy="9684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AE1269B-ACA9-FC47-B448-95014CAAEA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402" y="3852364"/>
            <a:ext cx="288032" cy="288032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1505AB21-9193-9045-B6F5-13581DCA5FBF}"/>
              </a:ext>
            </a:extLst>
          </p:cNvPr>
          <p:cNvGrpSpPr/>
          <p:nvPr/>
        </p:nvGrpSpPr>
        <p:grpSpPr>
          <a:xfrm>
            <a:off x="2504720" y="4730335"/>
            <a:ext cx="1276220" cy="1464210"/>
            <a:chOff x="1725364" y="4494188"/>
            <a:chExt cx="1092548" cy="119534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59B70BB-734A-8241-8F75-86798142D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30551"/>
            <a:stretch/>
          </p:blipFill>
          <p:spPr>
            <a:xfrm>
              <a:off x="1725364" y="4494188"/>
              <a:ext cx="1092548" cy="88490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EADDAB3-610E-5943-92A9-708185D10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9598" r="1"/>
            <a:stretch/>
          </p:blipFill>
          <p:spPr>
            <a:xfrm>
              <a:off x="2054529" y="4804625"/>
              <a:ext cx="478271" cy="884903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2D47FE2F-FEF7-0B45-8508-C0ECF9A06B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187" b="10038"/>
          <a:stretch/>
        </p:blipFill>
        <p:spPr>
          <a:xfrm>
            <a:off x="110030" y="40414"/>
            <a:ext cx="8923940" cy="197300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5DD15FC-2825-454B-8F34-3254F632465C}"/>
              </a:ext>
            </a:extLst>
          </p:cNvPr>
          <p:cNvSpPr/>
          <p:nvPr/>
        </p:nvSpPr>
        <p:spPr>
          <a:xfrm>
            <a:off x="5404592" y="6257742"/>
            <a:ext cx="36293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Slides prepared in part by </a:t>
            </a:r>
            <a:r>
              <a:rPr lang="en" altLang="zh-CN" dirty="0"/>
              <a:t>Xinlei Yang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3326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1B7577-610B-0348-A787-FBFCB15C01AB}"/>
              </a:ext>
            </a:extLst>
          </p:cNvPr>
          <p:cNvSpPr txBox="1">
            <a:spLocks noChangeArrowheads="1"/>
          </p:cNvSpPr>
          <p:nvPr/>
        </p:nvSpPr>
        <p:spPr>
          <a:xfrm>
            <a:off x="449534" y="1224957"/>
            <a:ext cx="8461579" cy="210838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p"/>
              <a:defRPr/>
            </a:pPr>
            <a:r>
              <a:rPr lang="en-US" altLang="zh-CN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ARM</a:t>
            </a: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ISA</a:t>
            </a: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x86</a:t>
            </a:r>
            <a:r>
              <a:rPr lang="en-US" altLang="zh-CN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ISA</a:t>
            </a: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" altLang="zh-CN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Instruction Set Architecture</a:t>
            </a:r>
            <a:r>
              <a:rPr lang="en-US" altLang="zh-CN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24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p"/>
              <a:defRPr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Android-x86: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Android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x86</a:t>
            </a:r>
          </a:p>
          <a:p>
            <a:pPr lvl="1">
              <a:buFont typeface="Wingdings" panose="05000000000000000000" pitchFamily="2" charset="2"/>
              <a:buChar char="p"/>
              <a:defRPr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Intel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Houdini: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d</a:t>
            </a:r>
            <a:r>
              <a:rPr lang="en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ynamic</a:t>
            </a:r>
            <a:r>
              <a:rPr lang="e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binary translation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apps</a:t>
            </a:r>
          </a:p>
          <a:p>
            <a:pPr lvl="1">
              <a:buFont typeface="Wingdings" panose="05000000000000000000" pitchFamily="2" charset="2"/>
              <a:buChar char="p"/>
              <a:defRPr/>
            </a:pPr>
            <a:endParaRPr lang="en-US" altLang="zh-CN" sz="14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1" indent="0">
              <a:buNone/>
              <a:defRPr/>
            </a:pPr>
            <a:endParaRPr lang="en-US" altLang="zh-CN" sz="16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p"/>
              <a:defRPr/>
            </a:pPr>
            <a:r>
              <a:rPr lang="en-US" altLang="zh-CN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Linux</a:t>
            </a: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x86</a:t>
            </a: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binary</a:t>
            </a: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 Windows x86</a:t>
            </a: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binary</a:t>
            </a:r>
            <a:endParaRPr lang="zh-CN" altLang="en-US" sz="24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p"/>
              <a:defRPr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1" indent="0">
              <a:buNone/>
              <a:defRPr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p"/>
              <a:defRPr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右箭头 16">
            <a:extLst>
              <a:ext uri="{FF2B5EF4-FFF2-40B4-BE49-F238E27FC236}">
                <a16:creationId xmlns:a16="http://schemas.microsoft.com/office/drawing/2014/main" id="{1B38B1EB-9D99-2248-8893-051B18AFED9D}"/>
              </a:ext>
            </a:extLst>
          </p:cNvPr>
          <p:cNvSpPr/>
          <p:nvPr/>
        </p:nvSpPr>
        <p:spPr>
          <a:xfrm>
            <a:off x="2393867" y="3976147"/>
            <a:ext cx="766916" cy="366131"/>
          </a:xfrm>
          <a:prstGeom prst="rightArrow">
            <a:avLst/>
          </a:prstGeom>
          <a:gradFill flip="none" rotWithShape="1">
            <a:gsLst>
              <a:gs pos="0">
                <a:srgbClr val="4AA507"/>
              </a:gs>
              <a:gs pos="32000">
                <a:srgbClr val="4AA507"/>
              </a:gs>
              <a:gs pos="83000">
                <a:srgbClr val="7030A0"/>
              </a:gs>
              <a:gs pos="100000">
                <a:srgbClr val="7030A0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9" name="圆角矩形 7">
            <a:extLst>
              <a:ext uri="{FF2B5EF4-FFF2-40B4-BE49-F238E27FC236}">
                <a16:creationId xmlns:a16="http://schemas.microsoft.com/office/drawing/2014/main" id="{B6F16413-611D-D54E-B6DD-4ED09365CEBE}"/>
              </a:ext>
            </a:extLst>
          </p:cNvPr>
          <p:cNvSpPr/>
          <p:nvPr/>
        </p:nvSpPr>
        <p:spPr>
          <a:xfrm>
            <a:off x="6877750" y="3645509"/>
            <a:ext cx="1680912" cy="976144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 rewrite patterns</a:t>
            </a:r>
          </a:p>
        </p:txBody>
      </p:sp>
      <p:sp>
        <p:nvSpPr>
          <p:cNvPr id="10" name="圆角矩形 8">
            <a:extLst>
              <a:ext uri="{FF2B5EF4-FFF2-40B4-BE49-F238E27FC236}">
                <a16:creationId xmlns:a16="http://schemas.microsoft.com/office/drawing/2014/main" id="{A1F3DC11-89F6-6840-A5A8-4F59E62BFEE2}"/>
              </a:ext>
            </a:extLst>
          </p:cNvPr>
          <p:cNvSpPr/>
          <p:nvPr/>
        </p:nvSpPr>
        <p:spPr>
          <a:xfrm>
            <a:off x="3288401" y="3647012"/>
            <a:ext cx="2567197" cy="979041"/>
          </a:xfrm>
          <a:prstGeom prst="roundRect">
            <a:avLst/>
          </a:prstGeom>
          <a:solidFill>
            <a:srgbClr val="4AA507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240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e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instructions need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rewriting</a:t>
            </a:r>
          </a:p>
        </p:txBody>
      </p:sp>
      <p:sp>
        <p:nvSpPr>
          <p:cNvPr id="11" name="圆角矩形 9">
            <a:extLst>
              <a:ext uri="{FF2B5EF4-FFF2-40B4-BE49-F238E27FC236}">
                <a16:creationId xmlns:a16="http://schemas.microsoft.com/office/drawing/2014/main" id="{3878ED7C-3983-BF47-9EE1-6A4A35A6A3EE}"/>
              </a:ext>
            </a:extLst>
          </p:cNvPr>
          <p:cNvSpPr/>
          <p:nvPr/>
        </p:nvSpPr>
        <p:spPr>
          <a:xfrm>
            <a:off x="506511" y="3645509"/>
            <a:ext cx="1714431" cy="976144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800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en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x86 instructions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2B0CC0D-C203-D840-8BFF-41039305D294}"/>
              </a:ext>
            </a:extLst>
          </p:cNvPr>
          <p:cNvSpPr/>
          <p:nvPr/>
        </p:nvSpPr>
        <p:spPr>
          <a:xfrm>
            <a:off x="927312" y="4742490"/>
            <a:ext cx="3103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" altLang="zh-CN" dirty="0">
                <a:ea typeface="微软雅黑" panose="020B0503020204020204" pitchFamily="34" charset="-122"/>
              </a:rPr>
              <a:t>Large-scale static analysis</a:t>
            </a:r>
          </a:p>
          <a:p>
            <a:pPr lvl="1" algn="ctr">
              <a:defRPr/>
            </a:pPr>
            <a:r>
              <a:rPr lang="en" altLang="zh-CN" dirty="0">
                <a:ea typeface="微软雅黑" panose="020B0503020204020204" pitchFamily="34" charset="-122"/>
              </a:rPr>
              <a:t>of 500,000 Android games</a:t>
            </a:r>
            <a:endParaRPr lang="en-US" altLang="zh-CN" b="1" dirty="0"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2D1C706-BD2A-9642-B901-3B1A64BB5D62}"/>
              </a:ext>
            </a:extLst>
          </p:cNvPr>
          <p:cNvSpPr/>
          <p:nvPr/>
        </p:nvSpPr>
        <p:spPr>
          <a:xfrm>
            <a:off x="4679951" y="4742491"/>
            <a:ext cx="3536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en" altLang="zh-CN" dirty="0"/>
              <a:t>Rewriting Binaries on Loading </a:t>
            </a:r>
          </a:p>
          <a:p>
            <a:pPr lvl="1">
              <a:defRPr/>
            </a:pP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" altLang="zh-CN" dirty="0"/>
              <a:t>Trampoline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helper</a:t>
            </a:r>
            <a:r>
              <a:rPr lang="zh-CN" altLang="en-US" dirty="0"/>
              <a:t> </a:t>
            </a:r>
            <a:r>
              <a:rPr lang="en-US" altLang="zh-CN" dirty="0"/>
              <a:t>function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B3811E8-631D-474E-9A74-6C35B1B05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C587-FD20-EF4C-9D1B-015B13E78424}" type="slidenum">
              <a:rPr kumimoji="1" lang="zh-CN" altLang="en-US" smtClean="0"/>
              <a:t>9</a:t>
            </a:fld>
            <a:endParaRPr kumimoji="1" lang="zh-CN" altLang="en-US"/>
          </a:p>
        </p:txBody>
      </p: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87F7692C-AD72-0343-BD76-C98EA2115964}"/>
              </a:ext>
            </a:extLst>
          </p:cNvPr>
          <p:cNvCxnSpPr>
            <a:cxnSpLocks/>
          </p:cNvCxnSpPr>
          <p:nvPr/>
        </p:nvCxnSpPr>
        <p:spPr>
          <a:xfrm>
            <a:off x="-34413" y="1025213"/>
            <a:ext cx="9212826" cy="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">
            <a:extLst>
              <a:ext uri="{FF2B5EF4-FFF2-40B4-BE49-F238E27FC236}">
                <a16:creationId xmlns:a16="http://schemas.microsoft.com/office/drawing/2014/main" id="{6715026B-3DD9-744E-98D2-E16FE0663C3A}"/>
              </a:ext>
            </a:extLst>
          </p:cNvPr>
          <p:cNvSpPr txBox="1">
            <a:spLocks/>
          </p:cNvSpPr>
          <p:nvPr/>
        </p:nvSpPr>
        <p:spPr>
          <a:xfrm>
            <a:off x="314325" y="324857"/>
            <a:ext cx="8780821" cy="552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+mj-ea"/>
              </a:rPr>
              <a:t>3.1</a:t>
            </a:r>
            <a:r>
              <a:rPr lang="zh-CN" altLang="en-US" sz="4000" b="1" dirty="0">
                <a:latin typeface="+mj-ea"/>
              </a:rPr>
              <a:t> </a:t>
            </a:r>
            <a:r>
              <a:rPr lang="en-US" altLang="zh-CN" sz="4000" b="1" dirty="0">
                <a:latin typeface="+mj-ea"/>
              </a:rPr>
              <a:t>ISA: </a:t>
            </a:r>
            <a:r>
              <a:rPr kumimoji="1" lang="en-US" altLang="zh-CN" sz="4000" b="1" dirty="0">
                <a:latin typeface="+mj-ea"/>
              </a:rPr>
              <a:t>Binary Rewriting</a:t>
            </a:r>
            <a:endParaRPr kumimoji="1" lang="zh-CN" altLang="en-US" sz="4000" b="1" dirty="0"/>
          </a:p>
        </p:txBody>
      </p:sp>
      <p:sp>
        <p:nvSpPr>
          <p:cNvPr id="18" name="右箭头 16">
            <a:extLst>
              <a:ext uri="{FF2B5EF4-FFF2-40B4-BE49-F238E27FC236}">
                <a16:creationId xmlns:a16="http://schemas.microsoft.com/office/drawing/2014/main" id="{4BF4F2DC-9CB0-1B42-A94F-CF423AAA2689}"/>
              </a:ext>
            </a:extLst>
          </p:cNvPr>
          <p:cNvSpPr/>
          <p:nvPr/>
        </p:nvSpPr>
        <p:spPr>
          <a:xfrm>
            <a:off x="5983216" y="3976148"/>
            <a:ext cx="766916" cy="366131"/>
          </a:xfrm>
          <a:prstGeom prst="rightArrow">
            <a:avLst/>
          </a:prstGeom>
          <a:gradFill flip="none" rotWithShape="1">
            <a:gsLst>
              <a:gs pos="0">
                <a:srgbClr val="0070C0"/>
              </a:gs>
              <a:gs pos="32000">
                <a:srgbClr val="0070C0"/>
              </a:gs>
              <a:gs pos="83000">
                <a:srgbClr val="4AA507"/>
              </a:gs>
              <a:gs pos="99000">
                <a:srgbClr val="4AA507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/>
          </a:p>
        </p:txBody>
      </p:sp>
    </p:spTree>
    <p:extLst>
      <p:ext uri="{BB962C8B-B14F-4D97-AF65-F5344CB8AC3E}">
        <p14:creationId xmlns:p14="http://schemas.microsoft.com/office/powerpoint/2010/main" val="3179435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A28D9E0-1D36-5C42-980B-2FACC6C97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C587-FD20-EF4C-9D1B-015B13E78424}" type="slidenum">
              <a:rPr kumimoji="1" lang="zh-CN" altLang="en-US" smtClean="0"/>
              <a:pPr/>
              <a:t>10</a:t>
            </a:fld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E7560CA-2941-8F48-A1E7-5A593D24C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1287462"/>
            <a:ext cx="84042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57175" indent="-257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p"/>
            </a:pPr>
            <a:r>
              <a:rPr lang="zh-CN" altLang="en-US" sz="2400" dirty="0"/>
              <a:t> </a:t>
            </a:r>
            <a:r>
              <a:rPr lang="en-US" altLang="zh-CN" sz="2400" dirty="0"/>
              <a:t>Pattern</a:t>
            </a:r>
            <a:r>
              <a:rPr lang="zh-CN" altLang="en-US" sz="2400" dirty="0"/>
              <a:t> </a:t>
            </a:r>
            <a:r>
              <a:rPr lang="en-US" altLang="zh-CN" sz="2400" dirty="0"/>
              <a:t>A:</a:t>
            </a:r>
            <a:r>
              <a:rPr lang="zh-CN" altLang="en-US" sz="2400" dirty="0"/>
              <a:t> </a:t>
            </a:r>
            <a:r>
              <a:rPr lang="en-US" altLang="zh-CN" sz="2400" dirty="0"/>
              <a:t>Linux</a:t>
            </a:r>
            <a:r>
              <a:rPr lang="zh-CN" altLang="en-US" sz="2400" dirty="0"/>
              <a:t> </a:t>
            </a:r>
            <a:r>
              <a:rPr lang="en-US" altLang="zh-CN" sz="2400" dirty="0" err="1"/>
              <a:t>syscall</a:t>
            </a:r>
            <a:r>
              <a:rPr lang="en-US" altLang="zh-CN" sz="2400" dirty="0"/>
              <a:t> interrupt</a:t>
            </a:r>
            <a:r>
              <a:rPr lang="zh-CN" altLang="en-US" sz="2400" dirty="0"/>
              <a:t> </a:t>
            </a:r>
            <a:r>
              <a:rPr lang="en-US" altLang="zh-CN" sz="2400" dirty="0"/>
              <a:t>incompatible</a:t>
            </a:r>
            <a:r>
              <a:rPr lang="zh-CN" altLang="en-US" sz="2400" dirty="0"/>
              <a:t> </a:t>
            </a:r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/>
              <a:t>Windows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p"/>
            </a:pPr>
            <a:r>
              <a:rPr lang="zh-CN" altLang="en-US" sz="2400" dirty="0"/>
              <a:t> </a:t>
            </a:r>
            <a:r>
              <a:rPr lang="en-US" altLang="zh-CN" sz="2400" dirty="0"/>
              <a:t>Pattern</a:t>
            </a:r>
            <a:r>
              <a:rPr lang="zh-CN" altLang="en-US" sz="2400" dirty="0"/>
              <a:t> </a:t>
            </a:r>
            <a:r>
              <a:rPr lang="en-US" altLang="zh-CN" sz="2400" dirty="0"/>
              <a:t>B:</a:t>
            </a:r>
            <a:r>
              <a:rPr lang="zh-CN" altLang="en-US" sz="2400" dirty="0"/>
              <a:t> </a:t>
            </a:r>
            <a:r>
              <a:rPr lang="en-US" altLang="zh-CN" sz="2400" dirty="0"/>
              <a:t>Linux</a:t>
            </a:r>
            <a:r>
              <a:rPr lang="zh-CN" altLang="en-US" sz="2400" dirty="0"/>
              <a:t> </a:t>
            </a:r>
            <a:r>
              <a:rPr lang="en-US" altLang="zh-CN" sz="2400" dirty="0"/>
              <a:t>register</a:t>
            </a:r>
            <a:r>
              <a:rPr lang="zh-CN" altLang="en-US" sz="2400" dirty="0"/>
              <a:t> </a:t>
            </a:r>
            <a:r>
              <a:rPr lang="en-US" altLang="zh-CN" sz="2400" dirty="0" err="1"/>
              <a:t>gs</a:t>
            </a:r>
            <a:r>
              <a:rPr lang="zh-CN" altLang="en-US" sz="2400" dirty="0"/>
              <a:t> </a:t>
            </a:r>
            <a:r>
              <a:rPr lang="en-US" altLang="zh-CN" sz="2400" dirty="0"/>
              <a:t>inaccessible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64-bit</a:t>
            </a:r>
            <a:r>
              <a:rPr lang="zh-CN" altLang="en-US" sz="2400" dirty="0"/>
              <a:t> </a:t>
            </a:r>
            <a:r>
              <a:rPr lang="en-US" altLang="zh-CN" sz="2400" dirty="0"/>
              <a:t>Windows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12A0A73-5D70-6C48-BDD0-843735FB3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3"/>
          <a:stretch>
            <a:fillRect/>
          </a:stretch>
        </p:blipFill>
        <p:spPr bwMode="auto">
          <a:xfrm>
            <a:off x="461963" y="2517775"/>
            <a:ext cx="21971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9F17335-B344-0D43-A2B3-429C62D1C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7"/>
          <a:stretch>
            <a:fillRect/>
          </a:stretch>
        </p:blipFill>
        <p:spPr bwMode="auto">
          <a:xfrm>
            <a:off x="2659063" y="2517775"/>
            <a:ext cx="5856287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5FF9373C-C6AA-E446-BB59-E8A27F933574}"/>
              </a:ext>
            </a:extLst>
          </p:cNvPr>
          <p:cNvSpPr txBox="1">
            <a:spLocks/>
          </p:cNvSpPr>
          <p:nvPr/>
        </p:nvSpPr>
        <p:spPr>
          <a:xfrm>
            <a:off x="314325" y="324857"/>
            <a:ext cx="8780821" cy="552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zh-CN" sz="4000" b="1" dirty="0">
                <a:latin typeface="+mj-ea"/>
              </a:rPr>
              <a:t>3.1</a:t>
            </a:r>
            <a:r>
              <a:rPr lang="zh-CN" altLang="en-US" sz="4000" b="1" dirty="0">
                <a:latin typeface="+mj-ea"/>
              </a:rPr>
              <a:t> </a:t>
            </a:r>
            <a:r>
              <a:rPr lang="en-US" altLang="zh-CN" sz="4000" b="1" dirty="0">
                <a:latin typeface="+mj-ea"/>
              </a:rPr>
              <a:t>Two</a:t>
            </a:r>
            <a:r>
              <a:rPr lang="zh-CN" altLang="en-US" sz="4000" b="1" dirty="0">
                <a:latin typeface="+mj-ea"/>
              </a:rPr>
              <a:t> </a:t>
            </a:r>
            <a:r>
              <a:rPr lang="en-US" altLang="zh-CN" sz="4000" b="1" dirty="0">
                <a:latin typeface="+mj-ea"/>
              </a:rPr>
              <a:t>Patterns</a:t>
            </a:r>
            <a:r>
              <a:rPr lang="zh-CN" altLang="en-US" sz="4000" b="1" dirty="0">
                <a:latin typeface="+mj-ea"/>
              </a:rPr>
              <a:t> </a:t>
            </a:r>
            <a:r>
              <a:rPr lang="en-US" altLang="zh-CN" sz="4000" b="1" dirty="0">
                <a:latin typeface="+mj-ea"/>
              </a:rPr>
              <a:t>of</a:t>
            </a:r>
            <a:r>
              <a:rPr lang="zh-CN" altLang="en-US" sz="4000" b="1" dirty="0">
                <a:latin typeface="+mj-ea"/>
              </a:rPr>
              <a:t> </a:t>
            </a:r>
            <a:r>
              <a:rPr lang="en" altLang="zh-CN" sz="4000" b="1" dirty="0" err="1">
                <a:latin typeface="+mj-ea"/>
              </a:rPr>
              <a:t>Binar</a:t>
            </a:r>
            <a:r>
              <a:rPr lang="en-US" altLang="zh-CN" sz="4000" b="1" dirty="0">
                <a:latin typeface="+mj-ea"/>
              </a:rPr>
              <a:t>y</a:t>
            </a:r>
            <a:r>
              <a:rPr lang="zh-CN" altLang="en-US" sz="4000" b="1" dirty="0">
                <a:latin typeface="+mj-ea"/>
              </a:rPr>
              <a:t> </a:t>
            </a:r>
            <a:r>
              <a:rPr lang="en" altLang="zh-CN" sz="4000" b="1" dirty="0">
                <a:latin typeface="+mj-ea"/>
              </a:rPr>
              <a:t>Rewriting </a:t>
            </a:r>
            <a:endParaRPr lang="zh-CN" altLang="en-US" sz="4000" b="1" dirty="0">
              <a:latin typeface="+mj-ea"/>
            </a:endParaRPr>
          </a:p>
        </p:txBody>
      </p: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40D0EED6-8EF0-CD41-870B-E599B7F1BADE}"/>
              </a:ext>
            </a:extLst>
          </p:cNvPr>
          <p:cNvCxnSpPr>
            <a:cxnSpLocks/>
          </p:cNvCxnSpPr>
          <p:nvPr/>
        </p:nvCxnSpPr>
        <p:spPr>
          <a:xfrm>
            <a:off x="-34413" y="1025213"/>
            <a:ext cx="9212826" cy="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16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9FC3221-5C6A-014F-9571-5664F90C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C587-FD20-EF4C-9D1B-015B13E78424}" type="slidenum">
              <a:rPr kumimoji="1" lang="zh-CN" altLang="en-US" smtClean="0"/>
              <a:t>11</a:t>
            </a:fld>
            <a:endParaRPr kumimoji="1"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5D909D0B-660A-F64B-97AC-3CE59B787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826174"/>
            <a:ext cx="7063306" cy="37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3DF60F56-639F-3C42-9A74-5A7F048BB896}"/>
              </a:ext>
            </a:extLst>
          </p:cNvPr>
          <p:cNvCxnSpPr>
            <a:cxnSpLocks/>
          </p:cNvCxnSpPr>
          <p:nvPr/>
        </p:nvCxnSpPr>
        <p:spPr>
          <a:xfrm>
            <a:off x="-34413" y="1025213"/>
            <a:ext cx="9212826" cy="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">
            <a:extLst>
              <a:ext uri="{FF2B5EF4-FFF2-40B4-BE49-F238E27FC236}">
                <a16:creationId xmlns:a16="http://schemas.microsoft.com/office/drawing/2014/main" id="{1A2DF3A5-598E-734A-995B-40CC0925DD76}"/>
              </a:ext>
            </a:extLst>
          </p:cNvPr>
          <p:cNvSpPr txBox="1">
            <a:spLocks/>
          </p:cNvSpPr>
          <p:nvPr/>
        </p:nvSpPr>
        <p:spPr>
          <a:xfrm>
            <a:off x="314325" y="324857"/>
            <a:ext cx="8780821" cy="552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+mj-ea"/>
              </a:rPr>
              <a:t>3.2</a:t>
            </a:r>
            <a:r>
              <a:rPr lang="zh-CN" altLang="en-US" sz="4000" b="1" dirty="0">
                <a:latin typeface="+mj-ea"/>
              </a:rPr>
              <a:t> </a:t>
            </a:r>
            <a:r>
              <a:rPr kumimoji="1" lang="en-US" altLang="zh-CN" sz="4000" b="1" dirty="0">
                <a:latin typeface="+mj-ea"/>
              </a:rPr>
              <a:t>Linux </a:t>
            </a:r>
            <a:r>
              <a:rPr kumimoji="1" lang="en-US" altLang="zh-CN" sz="4000" b="1" dirty="0" err="1">
                <a:latin typeface="+mj-ea"/>
              </a:rPr>
              <a:t>Syscall</a:t>
            </a:r>
            <a:r>
              <a:rPr kumimoji="1" lang="en-US" altLang="zh-CN" sz="4000" b="1" dirty="0">
                <a:latin typeface="+mj-ea"/>
              </a:rPr>
              <a:t> Emulation</a:t>
            </a:r>
            <a:endParaRPr kumimoji="1" lang="zh-CN" altLang="en-US" sz="4000" b="1" dirty="0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79118F34-3512-CB47-99F4-073A844454A5}"/>
              </a:ext>
            </a:extLst>
          </p:cNvPr>
          <p:cNvSpPr txBox="1">
            <a:spLocks noChangeArrowheads="1"/>
          </p:cNvSpPr>
          <p:nvPr/>
        </p:nvSpPr>
        <p:spPr>
          <a:xfrm>
            <a:off x="449534" y="1224957"/>
            <a:ext cx="8461579" cy="210838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p"/>
              <a:defRPr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Linux 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syscalls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 Windows 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syscalls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1" indent="0">
              <a:buNone/>
              <a:defRPr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p"/>
              <a:defRPr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右箭头 16">
            <a:extLst>
              <a:ext uri="{FF2B5EF4-FFF2-40B4-BE49-F238E27FC236}">
                <a16:creationId xmlns:a16="http://schemas.microsoft.com/office/drawing/2014/main" id="{6B9A5802-DE4A-2F40-BF00-6844B02E1023}"/>
              </a:ext>
            </a:extLst>
          </p:cNvPr>
          <p:cNvSpPr/>
          <p:nvPr/>
        </p:nvSpPr>
        <p:spPr>
          <a:xfrm>
            <a:off x="2302597" y="2067888"/>
            <a:ext cx="766916" cy="366131"/>
          </a:xfrm>
          <a:prstGeom prst="rightArrow">
            <a:avLst/>
          </a:prstGeom>
          <a:gradFill flip="none" rotWithShape="1">
            <a:gsLst>
              <a:gs pos="0">
                <a:srgbClr val="4AA507"/>
              </a:gs>
              <a:gs pos="32000">
                <a:srgbClr val="4AA507"/>
              </a:gs>
              <a:gs pos="83000">
                <a:srgbClr val="7030A0"/>
              </a:gs>
              <a:gs pos="100000">
                <a:srgbClr val="7030A0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24" name="圆角矩形 7">
            <a:extLst>
              <a:ext uri="{FF2B5EF4-FFF2-40B4-BE49-F238E27FC236}">
                <a16:creationId xmlns:a16="http://schemas.microsoft.com/office/drawing/2014/main" id="{807630A2-D9DE-8448-858A-E863C2230C0E}"/>
              </a:ext>
            </a:extLst>
          </p:cNvPr>
          <p:cNvSpPr/>
          <p:nvPr/>
        </p:nvSpPr>
        <p:spPr>
          <a:xfrm>
            <a:off x="6786479" y="1737250"/>
            <a:ext cx="2188187" cy="976144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" altLang="zh-CN" b="1" dirty="0">
                <a:ea typeface="微软雅黑" panose="020B0503020204020204" pitchFamily="34" charset="-122"/>
              </a:rPr>
              <a:t>Dozens of “common </a:t>
            </a:r>
            <a:r>
              <a:rPr lang="en-US" altLang="zh-CN" b="1" dirty="0">
                <a:ea typeface="微软雅黑" panose="020B0503020204020204" pitchFamily="34" charset="-122"/>
              </a:rPr>
              <a:t>divisor</a:t>
            </a:r>
            <a:r>
              <a:rPr lang="en" altLang="zh-CN" b="1" dirty="0">
                <a:ea typeface="微软雅黑" panose="020B0503020204020204" pitchFamily="34" charset="-122"/>
              </a:rPr>
              <a:t>” syscalls &amp; </a:t>
            </a:r>
            <a:r>
              <a:rPr lang="en-US" altLang="zh-CN" b="1" dirty="0">
                <a:ea typeface="微软雅黑" panose="020B0503020204020204" pitchFamily="34" charset="-122"/>
              </a:rPr>
              <a:t>data structures</a:t>
            </a:r>
          </a:p>
        </p:txBody>
      </p:sp>
      <p:sp>
        <p:nvSpPr>
          <p:cNvPr id="25" name="圆角矩形 8">
            <a:extLst>
              <a:ext uri="{FF2B5EF4-FFF2-40B4-BE49-F238E27FC236}">
                <a16:creationId xmlns:a16="http://schemas.microsoft.com/office/drawing/2014/main" id="{4C93F9DB-4F76-F749-82F2-427C3EF56EA3}"/>
              </a:ext>
            </a:extLst>
          </p:cNvPr>
          <p:cNvSpPr/>
          <p:nvPr/>
        </p:nvSpPr>
        <p:spPr>
          <a:xfrm>
            <a:off x="3197131" y="1738753"/>
            <a:ext cx="2567197" cy="979041"/>
          </a:xfrm>
          <a:prstGeom prst="roundRect">
            <a:avLst/>
          </a:prstGeom>
          <a:solidFill>
            <a:srgbClr val="4AA507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200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lang="en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sys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calls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re-</a:t>
            </a:r>
            <a:r>
              <a:rPr lang="en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implementation</a:t>
            </a: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圆角矩形 9">
            <a:extLst>
              <a:ext uri="{FF2B5EF4-FFF2-40B4-BE49-F238E27FC236}">
                <a16:creationId xmlns:a16="http://schemas.microsoft.com/office/drawing/2014/main" id="{ED867F11-E61F-3C48-A1CF-0C536CEDA265}"/>
              </a:ext>
            </a:extLst>
          </p:cNvPr>
          <p:cNvSpPr/>
          <p:nvPr/>
        </p:nvSpPr>
        <p:spPr>
          <a:xfrm>
            <a:off x="223055" y="1737250"/>
            <a:ext cx="1906617" cy="976144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370+ </a:t>
            </a:r>
          </a:p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Linux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syscalls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右箭头 16">
            <a:extLst>
              <a:ext uri="{FF2B5EF4-FFF2-40B4-BE49-F238E27FC236}">
                <a16:creationId xmlns:a16="http://schemas.microsoft.com/office/drawing/2014/main" id="{F4617079-754A-5D44-BB2F-6D51C619C510}"/>
              </a:ext>
            </a:extLst>
          </p:cNvPr>
          <p:cNvSpPr/>
          <p:nvPr/>
        </p:nvSpPr>
        <p:spPr>
          <a:xfrm>
            <a:off x="5891946" y="2067889"/>
            <a:ext cx="766916" cy="366131"/>
          </a:xfrm>
          <a:prstGeom prst="rightArrow">
            <a:avLst/>
          </a:prstGeom>
          <a:gradFill flip="none" rotWithShape="1">
            <a:gsLst>
              <a:gs pos="0">
                <a:srgbClr val="0070C0"/>
              </a:gs>
              <a:gs pos="32000">
                <a:srgbClr val="0070C0"/>
              </a:gs>
              <a:gs pos="83000">
                <a:srgbClr val="4AA507"/>
              </a:gs>
              <a:gs pos="99000">
                <a:srgbClr val="4AA507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81321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EA66A5F-3C6D-A546-A8C8-4B556E4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C587-FD20-EF4C-9D1B-015B13E78424}" type="slidenum">
              <a:rPr kumimoji="1" lang="zh-CN" altLang="en-US" smtClean="0"/>
              <a:t>12</a:t>
            </a:fld>
            <a:endParaRPr kumimoji="1"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01356FF-FC89-E047-B8A9-6C72833E1F18}"/>
              </a:ext>
            </a:extLst>
          </p:cNvPr>
          <p:cNvGrpSpPr>
            <a:grpSpLocks/>
          </p:cNvGrpSpPr>
          <p:nvPr/>
        </p:nvGrpSpPr>
        <p:grpSpPr bwMode="auto">
          <a:xfrm>
            <a:off x="255970" y="1374621"/>
            <a:ext cx="8402638" cy="2498542"/>
            <a:chOff x="853982" y="3622256"/>
            <a:chExt cx="9837498" cy="2925126"/>
          </a:xfrm>
        </p:grpSpPr>
        <p:pic>
          <p:nvPicPr>
            <p:cNvPr id="14" name="Picture 4" descr="ç»å°æ±çææ¸¸">
              <a:extLst>
                <a:ext uri="{FF2B5EF4-FFF2-40B4-BE49-F238E27FC236}">
                  <a16:creationId xmlns:a16="http://schemas.microsoft.com/office/drawing/2014/main" id="{285D0758-D55B-5845-A15C-E95011648C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8407" y="3692600"/>
              <a:ext cx="6111702" cy="282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15">
              <a:extLst>
                <a:ext uri="{FF2B5EF4-FFF2-40B4-BE49-F238E27FC236}">
                  <a16:creationId xmlns:a16="http://schemas.microsoft.com/office/drawing/2014/main" id="{CF3F76F6-D49B-8B46-B138-D9F7C00421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4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982" y="3622256"/>
              <a:ext cx="9837498" cy="2925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CA304407-DFAC-864E-9597-6C7334DE0CAC}"/>
              </a:ext>
            </a:extLst>
          </p:cNvPr>
          <p:cNvGrpSpPr>
            <a:grpSpLocks/>
          </p:cNvGrpSpPr>
          <p:nvPr/>
        </p:nvGrpSpPr>
        <p:grpSpPr bwMode="auto">
          <a:xfrm>
            <a:off x="720551" y="4009687"/>
            <a:ext cx="6156325" cy="2503487"/>
            <a:chOff x="695324" y="2961580"/>
            <a:chExt cx="8206945" cy="3338625"/>
          </a:xfrm>
        </p:grpSpPr>
        <p:pic>
          <p:nvPicPr>
            <p:cNvPr id="31" name="Picture 2" descr="opengl">
              <a:extLst>
                <a:ext uri="{FF2B5EF4-FFF2-40B4-BE49-F238E27FC236}">
                  <a16:creationId xmlns:a16="http://schemas.microsoft.com/office/drawing/2014/main" id="{D08D72FB-1375-5548-B2DE-DB84ADDE7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324" y="2961580"/>
              <a:ext cx="8206945" cy="333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B4CB1FF4-9C25-8541-A9F0-9C36E6118A69}"/>
                </a:ext>
              </a:extLst>
            </p:cNvPr>
            <p:cNvSpPr txBox="1"/>
            <p:nvPr/>
          </p:nvSpPr>
          <p:spPr>
            <a:xfrm>
              <a:off x="7437333" y="4663707"/>
              <a:ext cx="905534" cy="400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zh-CN" sz="1350" dirty="0">
                  <a:latin typeface="+mn-lt"/>
                </a:rPr>
                <a:t>Screen</a:t>
              </a:r>
              <a:endParaRPr kumimoji="1" lang="zh-CN" altLang="en-US" sz="1350" dirty="0">
                <a:latin typeface="+mn-lt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36012E8C-40F5-D543-AE23-51F4D8AE1F26}"/>
                </a:ext>
              </a:extLst>
            </p:cNvPr>
            <p:cNvSpPr txBox="1"/>
            <p:nvPr/>
          </p:nvSpPr>
          <p:spPr>
            <a:xfrm>
              <a:off x="6051635" y="4661590"/>
              <a:ext cx="979840" cy="40012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" altLang="zh-CN" sz="1350" dirty="0">
                  <a:latin typeface="+mn-lt"/>
                </a:rPr>
                <a:t>Texture</a:t>
              </a:r>
              <a:endParaRPr kumimoji="1" lang="zh-CN" altLang="en-US" sz="1350" dirty="0">
                <a:latin typeface="+mn-lt"/>
              </a:endParaRPr>
            </a:p>
          </p:txBody>
        </p:sp>
      </p:grp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C47F6FB3-8EFF-8541-8065-E0672BE692DD}"/>
              </a:ext>
            </a:extLst>
          </p:cNvPr>
          <p:cNvCxnSpPr>
            <a:cxnSpLocks/>
          </p:cNvCxnSpPr>
          <p:nvPr/>
        </p:nvCxnSpPr>
        <p:spPr>
          <a:xfrm>
            <a:off x="-34413" y="1025213"/>
            <a:ext cx="9212826" cy="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标题 1">
            <a:extLst>
              <a:ext uri="{FF2B5EF4-FFF2-40B4-BE49-F238E27FC236}">
                <a16:creationId xmlns:a16="http://schemas.microsoft.com/office/drawing/2014/main" id="{A7BB80FD-F403-404C-8DFD-C957458F06B1}"/>
              </a:ext>
            </a:extLst>
          </p:cNvPr>
          <p:cNvSpPr txBox="1">
            <a:spLocks/>
          </p:cNvSpPr>
          <p:nvPr/>
        </p:nvSpPr>
        <p:spPr>
          <a:xfrm>
            <a:off x="153297" y="324857"/>
            <a:ext cx="9360617" cy="552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300" b="1" dirty="0">
                <a:latin typeface="+mj-ea"/>
              </a:rPr>
              <a:t>3.3</a:t>
            </a:r>
            <a:r>
              <a:rPr lang="zh-CN" altLang="en-US" sz="3300" b="1" dirty="0">
                <a:latin typeface="+mj-ea"/>
              </a:rPr>
              <a:t> </a:t>
            </a:r>
            <a:r>
              <a:rPr lang="en-US" altLang="zh-CN" sz="3300" b="1" dirty="0">
                <a:latin typeface="+mj-ea"/>
              </a:rPr>
              <a:t>Interaction</a:t>
            </a:r>
            <a:r>
              <a:rPr lang="zh-CN" altLang="en-US" sz="3300" b="1" dirty="0">
                <a:latin typeface="+mj-ea"/>
              </a:rPr>
              <a:t> </a:t>
            </a:r>
            <a:r>
              <a:rPr lang="en-US" altLang="zh-CN" sz="3300" b="1" dirty="0">
                <a:latin typeface="+mj-ea"/>
              </a:rPr>
              <a:t>Gap</a:t>
            </a:r>
            <a:r>
              <a:rPr kumimoji="1" lang="en-US" altLang="zh-CN" sz="3300" b="1" dirty="0">
                <a:latin typeface="+mj-ea"/>
              </a:rPr>
              <a:t>: Context-aware</a:t>
            </a:r>
            <a:r>
              <a:rPr kumimoji="1" lang="zh-CN" altLang="en-US" sz="3300" b="1" dirty="0">
                <a:latin typeface="+mj-ea"/>
              </a:rPr>
              <a:t> </a:t>
            </a:r>
            <a:r>
              <a:rPr kumimoji="1" lang="en-US" altLang="zh-CN" sz="3300" b="1" dirty="0">
                <a:latin typeface="+mj-ea"/>
              </a:rPr>
              <a:t>Key</a:t>
            </a:r>
            <a:r>
              <a:rPr kumimoji="1" lang="zh-CN" altLang="en-US" sz="3300" b="1" dirty="0">
                <a:latin typeface="+mj-ea"/>
              </a:rPr>
              <a:t> </a:t>
            </a:r>
            <a:r>
              <a:rPr kumimoji="1" lang="en-US" altLang="zh-CN" sz="3300" b="1" dirty="0">
                <a:latin typeface="+mj-ea"/>
              </a:rPr>
              <a:t>Mapping</a:t>
            </a:r>
            <a:endParaRPr kumimoji="1" lang="zh-CN" altLang="en-US" sz="3300" b="1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163741E-B0AB-4DEB-A50E-9A63A12CDD52}"/>
              </a:ext>
            </a:extLst>
          </p:cNvPr>
          <p:cNvSpPr/>
          <p:nvPr/>
        </p:nvSpPr>
        <p:spPr>
          <a:xfrm>
            <a:off x="6876876" y="4352022"/>
            <a:ext cx="21633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</a:rPr>
              <a:t>DNN models </a:t>
            </a:r>
            <a:r>
              <a:rPr lang="en-US" altLang="zh-CN" sz="2400" dirty="0">
                <a:solidFill>
                  <a:srgbClr val="C00000"/>
                </a:solidFill>
                <a:sym typeface="Wingdings" panose="05000000000000000000" pitchFamily="2" charset="2"/>
              </a:rPr>
              <a:t></a:t>
            </a:r>
          </a:p>
          <a:p>
            <a:pPr algn="ctr"/>
            <a:r>
              <a:rPr lang="en-US" altLang="zh-CN" sz="2400" dirty="0">
                <a:solidFill>
                  <a:srgbClr val="00B050"/>
                </a:solidFill>
                <a:sym typeface="Wingdings" panose="05000000000000000000" pitchFamily="2" charset="2"/>
              </a:rPr>
              <a:t>OpenGL 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1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820FD6F-4E57-0547-A076-B9BD909C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C587-FD20-EF4C-9D1B-015B13E78424}" type="slidenum">
              <a:rPr kumimoji="1" lang="zh-CN" altLang="en-US" smtClean="0"/>
              <a:t>13</a:t>
            </a:fld>
            <a:endParaRPr kumimoji="1" lang="zh-CN" altLang="en-US"/>
          </a:p>
        </p:txBody>
      </p: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A5E9E43F-4999-C34D-8810-3FCEBE66DE10}"/>
              </a:ext>
            </a:extLst>
          </p:cNvPr>
          <p:cNvCxnSpPr>
            <a:cxnSpLocks/>
          </p:cNvCxnSpPr>
          <p:nvPr/>
        </p:nvCxnSpPr>
        <p:spPr>
          <a:xfrm>
            <a:off x="-34413" y="1025213"/>
            <a:ext cx="9212826" cy="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标题 1">
            <a:extLst>
              <a:ext uri="{FF2B5EF4-FFF2-40B4-BE49-F238E27FC236}">
                <a16:creationId xmlns:a16="http://schemas.microsoft.com/office/drawing/2014/main" id="{10BF8A11-4CBA-3A44-96AD-EDD7384226B6}"/>
              </a:ext>
            </a:extLst>
          </p:cNvPr>
          <p:cNvSpPr txBox="1">
            <a:spLocks/>
          </p:cNvSpPr>
          <p:nvPr/>
        </p:nvSpPr>
        <p:spPr>
          <a:xfrm>
            <a:off x="314325" y="324857"/>
            <a:ext cx="8780821" cy="552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+mj-ea"/>
              </a:rPr>
              <a:t>4.1</a:t>
            </a:r>
            <a:r>
              <a:rPr lang="zh-CN" altLang="en-US" sz="4000" b="1" dirty="0">
                <a:latin typeface="+mj-ea"/>
              </a:rPr>
              <a:t> </a:t>
            </a:r>
            <a:r>
              <a:rPr lang="en-US" altLang="zh-CN" sz="4000" b="1" dirty="0">
                <a:latin typeface="+mj-ea"/>
              </a:rPr>
              <a:t>System </a:t>
            </a:r>
            <a:r>
              <a:rPr kumimoji="1" lang="en-US" altLang="zh-CN" sz="4000" b="1" dirty="0">
                <a:latin typeface="+mj-ea"/>
              </a:rPr>
              <a:t>Architecture</a:t>
            </a:r>
            <a:endParaRPr kumimoji="1" lang="zh-CN" altLang="en-US" sz="4000" b="1" dirty="0"/>
          </a:p>
        </p:txBody>
      </p:sp>
      <p:sp>
        <p:nvSpPr>
          <p:cNvPr id="17" name="文本占位符 7">
            <a:extLst>
              <a:ext uri="{FF2B5EF4-FFF2-40B4-BE49-F238E27FC236}">
                <a16:creationId xmlns:a16="http://schemas.microsoft.com/office/drawing/2014/main" id="{936B755A-52E6-5443-97F8-F5B89ABD20B8}"/>
              </a:ext>
            </a:extLst>
          </p:cNvPr>
          <p:cNvSpPr txBox="1">
            <a:spLocks/>
          </p:cNvSpPr>
          <p:nvPr/>
        </p:nvSpPr>
        <p:spPr>
          <a:xfrm>
            <a:off x="248356" y="1168237"/>
            <a:ext cx="8613421" cy="54202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p"/>
              <a:defRPr/>
            </a:pPr>
            <a:r>
              <a:rPr lang="en-US" altLang="zh-CN" sz="2400" dirty="0"/>
              <a:t>DAOW:</a:t>
            </a:r>
            <a:r>
              <a:rPr lang="zh-CN" altLang="en-US" sz="2400" dirty="0"/>
              <a:t> </a:t>
            </a:r>
            <a:r>
              <a:rPr lang="en-US" altLang="zh-CN" sz="2400" dirty="0"/>
              <a:t>Direct</a:t>
            </a:r>
            <a:r>
              <a:rPr lang="zh-CN" altLang="en-US" sz="2400" dirty="0"/>
              <a:t> </a:t>
            </a:r>
            <a:r>
              <a:rPr lang="en-US" altLang="zh-CN" sz="2400" dirty="0"/>
              <a:t>Android</a:t>
            </a:r>
            <a:r>
              <a:rPr lang="zh-CN" altLang="en-US" sz="2400" dirty="0"/>
              <a:t> </a:t>
            </a:r>
            <a:r>
              <a:rPr lang="en-US" altLang="zh-CN" sz="2400" dirty="0"/>
              <a:t>emulation</a:t>
            </a:r>
            <a:r>
              <a:rPr lang="zh-CN" altLang="en-US" sz="2400" dirty="0"/>
              <a:t> </a:t>
            </a:r>
            <a:r>
              <a:rPr lang="en-US" altLang="zh-CN" sz="2400" dirty="0"/>
              <a:t>On</a:t>
            </a:r>
            <a:r>
              <a:rPr lang="zh-CN" altLang="en-US" sz="2400" dirty="0"/>
              <a:t> </a:t>
            </a:r>
            <a:r>
              <a:rPr lang="en-US" altLang="zh-CN" sz="2400" dirty="0"/>
              <a:t>Windows - 500K lines of C++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508CAAF-6C74-4D72-8153-151FA5F92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68" y="1752267"/>
            <a:ext cx="7637917" cy="478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7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11DB1A2-ACCE-A049-BBD0-895BEEBD1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C587-FD20-EF4C-9D1B-015B13E78424}" type="slidenum">
              <a:rPr kumimoji="1" lang="zh-CN" altLang="en-US" smtClean="0"/>
              <a:t>14</a:t>
            </a:fld>
            <a:endParaRPr kumimoji="1" lang="zh-CN" altLang="en-US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B009E5F3-A87D-C64A-8EDD-44859BE5B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84"/>
          <a:stretch/>
        </p:blipFill>
        <p:spPr bwMode="auto">
          <a:xfrm>
            <a:off x="536307" y="1949763"/>
            <a:ext cx="3316672" cy="229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C065DA57-2FE3-FE43-BA1A-FE027CA25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00" y="4083383"/>
            <a:ext cx="42840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Smoothness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increase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21%: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0.76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itchFamily="2" charset="2"/>
              </a:rPr>
              <a:t> 0.92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D28FF664-CB37-7E49-81E5-EDC28D11A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8" r="36301"/>
          <a:stretch/>
        </p:blipFill>
        <p:spPr bwMode="auto">
          <a:xfrm>
            <a:off x="826218" y="4604738"/>
            <a:ext cx="273685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738AD2FA-95B5-CE4B-B5E4-8B0D82C9AC98}"/>
              </a:ext>
            </a:extLst>
          </p:cNvPr>
          <p:cNvCxnSpPr>
            <a:cxnSpLocks/>
          </p:cNvCxnSpPr>
          <p:nvPr/>
        </p:nvCxnSpPr>
        <p:spPr>
          <a:xfrm>
            <a:off x="-34413" y="1025213"/>
            <a:ext cx="9212826" cy="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标题 1">
            <a:extLst>
              <a:ext uri="{FF2B5EF4-FFF2-40B4-BE49-F238E27FC236}">
                <a16:creationId xmlns:a16="http://schemas.microsoft.com/office/drawing/2014/main" id="{F4EEAC0C-1922-E74E-9AF8-B59B8D38F44C}"/>
              </a:ext>
            </a:extLst>
          </p:cNvPr>
          <p:cNvSpPr txBox="1">
            <a:spLocks/>
          </p:cNvSpPr>
          <p:nvPr/>
        </p:nvSpPr>
        <p:spPr>
          <a:xfrm>
            <a:off x="314325" y="324857"/>
            <a:ext cx="8780821" cy="552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+mj-ea"/>
              </a:rPr>
              <a:t>4.2</a:t>
            </a:r>
            <a:r>
              <a:rPr lang="zh-CN" altLang="en-US" sz="4000" b="1" dirty="0">
                <a:latin typeface="+mj-ea"/>
              </a:rPr>
              <a:t> </a:t>
            </a:r>
            <a:r>
              <a:rPr lang="en-US" altLang="zh-CN" sz="4000" b="1" dirty="0">
                <a:latin typeface="+mj-ea"/>
              </a:rPr>
              <a:t>System </a:t>
            </a:r>
            <a:r>
              <a:rPr kumimoji="1" lang="en-US" altLang="zh-CN" sz="4000" b="1" dirty="0">
                <a:latin typeface="+mj-ea"/>
              </a:rPr>
              <a:t>Deployment</a:t>
            </a:r>
            <a:endParaRPr kumimoji="1" lang="zh-CN" altLang="en-US" sz="4000" b="1" dirty="0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0C3C4E10-7B6A-8A4B-B8F3-C71BE8341567}"/>
              </a:ext>
            </a:extLst>
          </p:cNvPr>
          <p:cNvSpPr txBox="1">
            <a:spLocks noChangeArrowheads="1"/>
          </p:cNvSpPr>
          <p:nvPr/>
        </p:nvSpPr>
        <p:spPr>
          <a:xfrm>
            <a:off x="161344" y="1109753"/>
            <a:ext cx="8461579" cy="210838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p"/>
              <a:defRPr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/>
              <a:t>Launched at the end of 2017</a:t>
            </a:r>
          </a:p>
          <a:p>
            <a:pPr>
              <a:buFont typeface="Wingdings" panose="05000000000000000000" pitchFamily="2" charset="2"/>
              <a:buChar char="p"/>
              <a:defRPr/>
            </a:pPr>
            <a:r>
              <a:rPr lang="en-US" altLang="zh-CN" sz="2400" dirty="0"/>
              <a:t> ~10M active users per month</a:t>
            </a:r>
          </a:p>
          <a:p>
            <a:pPr marL="342900" lvl="1" indent="0">
              <a:buNone/>
              <a:defRPr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p"/>
              <a:defRPr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BA964BA-F506-4509-AE21-4EBDB1552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8"/>
          <a:stretch/>
        </p:blipFill>
        <p:spPr bwMode="auto">
          <a:xfrm>
            <a:off x="4906433" y="4604738"/>
            <a:ext cx="3033682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89CE6676-82E8-F14E-964D-99082FFE8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54" y="6478278"/>
            <a:ext cx="43063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tartup time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decrease 48%: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itchFamily="2" charset="2"/>
              </a:rPr>
              <a:t> 13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itchFamily="2" charset="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itchFamily="2" charset="2"/>
              </a:rPr>
              <a:t>sec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045FC68-E432-8245-B21F-895D1482A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298" y="6478278"/>
            <a:ext cx="31884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emory usage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decrease 22%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11E5DEE-4CDC-4D45-8C04-40DA4463EA17}"/>
              </a:ext>
            </a:extLst>
          </p:cNvPr>
          <p:cNvSpPr/>
          <p:nvPr/>
        </p:nvSpPr>
        <p:spPr>
          <a:xfrm>
            <a:off x="5110424" y="3733555"/>
            <a:ext cx="350608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Tencent Mobile Game Emulator </a:t>
            </a:r>
          </a:p>
          <a:p>
            <a:pPr algn="ctr"/>
            <a:r>
              <a:rPr lang="en-US" altLang="zh-CN" sz="1200" dirty="0"/>
              <a:t>URL in English: </a:t>
            </a:r>
            <a:r>
              <a:rPr lang="en" altLang="zh-CN" sz="1200" dirty="0">
                <a:hlinkClick r:id="rId4"/>
              </a:rPr>
              <a:t>https://gameloop.fun/</a:t>
            </a:r>
            <a:endParaRPr lang="en" altLang="zh-CN" sz="1200" dirty="0"/>
          </a:p>
          <a:p>
            <a:pPr algn="ctr"/>
            <a:r>
              <a:rPr lang="en" altLang="zh-CN" sz="1200" dirty="0"/>
              <a:t>URL in Chinese: </a:t>
            </a:r>
            <a:r>
              <a:rPr lang="en-US" altLang="zh-CN" sz="1200" dirty="0">
                <a:hlinkClick r:id="rId5"/>
              </a:rPr>
              <a:t>https://syzs.qq.com</a:t>
            </a:r>
            <a:endParaRPr lang="zh-CN" altLang="en-US" sz="12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FCAE17A-398A-8B48-A044-0198C0C49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982" y="1168560"/>
            <a:ext cx="4365676" cy="250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06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723553A-23BE-6E4C-8647-FBEDA02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C587-FD20-EF4C-9D1B-015B13E78424}" type="slidenum">
              <a:rPr kumimoji="1" lang="zh-CN" altLang="en-US" smtClean="0"/>
              <a:t>15</a:t>
            </a:fld>
            <a:endParaRPr kumimoji="1" lang="zh-CN" altLang="en-US"/>
          </a:p>
        </p:txBody>
      </p:sp>
      <p:pic>
        <p:nvPicPr>
          <p:cNvPr id="8" name="手游助手-帧率-3">
            <a:hlinkClick r:id="" action="ppaction://media"/>
            <a:extLst>
              <a:ext uri="{FF2B5EF4-FFF2-40B4-BE49-F238E27FC236}">
                <a16:creationId xmlns:a16="http://schemas.microsoft.com/office/drawing/2014/main" id="{AC60A59D-DCF0-C843-BAFD-7D9A630862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934" y="1417341"/>
            <a:ext cx="8780463" cy="4939010"/>
          </a:xfrm>
          <a:prstGeom prst="rect">
            <a:avLst/>
          </a:prstGeom>
        </p:spPr>
      </p:pic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354A2AF2-FE4E-094E-A154-0B0B0C52C248}"/>
              </a:ext>
            </a:extLst>
          </p:cNvPr>
          <p:cNvCxnSpPr>
            <a:cxnSpLocks/>
          </p:cNvCxnSpPr>
          <p:nvPr/>
        </p:nvCxnSpPr>
        <p:spPr>
          <a:xfrm>
            <a:off x="-34413" y="1025213"/>
            <a:ext cx="9212826" cy="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>
            <a:extLst>
              <a:ext uri="{FF2B5EF4-FFF2-40B4-BE49-F238E27FC236}">
                <a16:creationId xmlns:a16="http://schemas.microsoft.com/office/drawing/2014/main" id="{9B12BAF8-B9A0-E34B-993A-EB1AD5BB9429}"/>
              </a:ext>
            </a:extLst>
          </p:cNvPr>
          <p:cNvSpPr txBox="1">
            <a:spLocks/>
          </p:cNvSpPr>
          <p:nvPr/>
        </p:nvSpPr>
        <p:spPr>
          <a:xfrm>
            <a:off x="314325" y="307924"/>
            <a:ext cx="8780821" cy="552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+mj-ea"/>
              </a:rPr>
              <a:t>4.3</a:t>
            </a:r>
            <a:r>
              <a:rPr lang="zh-CN" altLang="en-US" sz="4000" b="1" dirty="0">
                <a:latin typeface="+mj-ea"/>
              </a:rPr>
              <a:t> </a:t>
            </a:r>
            <a:r>
              <a:rPr lang="en-US" altLang="zh-CN" sz="4000" b="1" dirty="0">
                <a:latin typeface="+mj-ea"/>
              </a:rPr>
              <a:t>Fine Smoothness of DAOW</a:t>
            </a:r>
            <a:endParaRPr kumimoji="1" lang="zh-CN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89882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950650-6329-9B40-86EE-3734FABBE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11274"/>
            <a:ext cx="8636000" cy="494981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kumimoji="1" lang="en-US" altLang="zh-CN" dirty="0">
                <a:solidFill>
                  <a:srgbClr val="C00000"/>
                </a:solidFill>
              </a:rPr>
              <a:t> Efficiently emulating “heavy” mobile apps on Windows PCs has long been desired but highly challenging</a:t>
            </a:r>
          </a:p>
          <a:p>
            <a:pPr>
              <a:buFont typeface="Wingdings" panose="05000000000000000000" pitchFamily="2" charset="2"/>
              <a:buChar char="n"/>
            </a:pPr>
            <a:endParaRPr kumimoji="1" lang="en-US" altLang="zh-CN" sz="1000" dirty="0"/>
          </a:p>
          <a:p>
            <a:pPr>
              <a:buFont typeface="Wingdings" panose="05000000000000000000" pitchFamily="2" charset="2"/>
              <a:buChar char="n"/>
            </a:pPr>
            <a:r>
              <a:rPr kumimoji="1" lang="en-US" altLang="zh-CN" dirty="0"/>
              <a:t> We propose the novel idea of </a:t>
            </a:r>
            <a:r>
              <a:rPr kumimoji="1" lang="en-US" altLang="zh-CN" b="1" dirty="0"/>
              <a:t>DAOW (Direct Android emulation On Windows) </a:t>
            </a:r>
            <a:r>
              <a:rPr kumimoji="1" lang="en-US" altLang="zh-CN" dirty="0"/>
              <a:t>instead of the state-of-the-art </a:t>
            </a:r>
            <a:r>
              <a:rPr kumimoji="1" lang="en-US" altLang="zh-CN" b="1" dirty="0"/>
              <a:t>AOVB (Android-x86 On VirtualBox)</a:t>
            </a:r>
          </a:p>
          <a:p>
            <a:pPr>
              <a:buFont typeface="Wingdings" panose="05000000000000000000" pitchFamily="2" charset="2"/>
              <a:buChar char="n"/>
            </a:pPr>
            <a:r>
              <a:rPr kumimoji="1" lang="en-US" altLang="zh-CN" dirty="0"/>
              <a:t> Considerate design tradeoffs among efficiency, overhead and compatibility, as well as solid implementation and large-scale deployment/evaluation</a:t>
            </a:r>
          </a:p>
          <a:p>
            <a:pPr>
              <a:buFont typeface="Wingdings" panose="05000000000000000000" pitchFamily="2" charset="2"/>
              <a:buChar char="n"/>
            </a:pPr>
            <a:endParaRPr kumimoji="1" lang="en-US" altLang="zh-CN" sz="1000" dirty="0"/>
          </a:p>
          <a:p>
            <a:pPr>
              <a:buFont typeface="Wingdings" panose="05000000000000000000" pitchFamily="2" charset="2"/>
              <a:buChar char="n"/>
            </a:pPr>
            <a:r>
              <a:rPr kumimoji="1" lang="en-US" altLang="zh-CN" dirty="0">
                <a:solidFill>
                  <a:srgbClr val="0070C0"/>
                </a:solidFill>
              </a:rPr>
              <a:t> Our work proves the practical feasibility of efficient </a:t>
            </a:r>
            <a:r>
              <a:rPr kumimoji="1" lang="en-US" altLang="zh-CN" b="1" dirty="0">
                <a:solidFill>
                  <a:srgbClr val="0070C0"/>
                </a:solidFill>
              </a:rPr>
              <a:t>cross-OS program execution </a:t>
            </a:r>
            <a:r>
              <a:rPr kumimoji="1" lang="en-US" altLang="zh-CN" dirty="0">
                <a:solidFill>
                  <a:srgbClr val="0070C0"/>
                </a:solidFill>
              </a:rPr>
              <a:t>even for an enormous number of heavy mobile applications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82C7EE-716B-E443-B139-C990E5CFD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C587-FD20-EF4C-9D1B-015B13E78424}" type="slidenum">
              <a:rPr kumimoji="1" lang="zh-CN" altLang="en-US" smtClean="0"/>
              <a:t>16</a:t>
            </a:fld>
            <a:endParaRPr kumimoji="1" lang="zh-CN" altLang="en-US"/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B75B5A9C-3842-3942-96D3-31B3102307BF}"/>
              </a:ext>
            </a:extLst>
          </p:cNvPr>
          <p:cNvCxnSpPr>
            <a:cxnSpLocks/>
          </p:cNvCxnSpPr>
          <p:nvPr/>
        </p:nvCxnSpPr>
        <p:spPr>
          <a:xfrm>
            <a:off x="-34413" y="1025213"/>
            <a:ext cx="9212826" cy="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>
            <a:extLst>
              <a:ext uri="{FF2B5EF4-FFF2-40B4-BE49-F238E27FC236}">
                <a16:creationId xmlns:a16="http://schemas.microsoft.com/office/drawing/2014/main" id="{07023ABC-F452-4043-9A60-B96FCF2CD7B2}"/>
              </a:ext>
            </a:extLst>
          </p:cNvPr>
          <p:cNvSpPr txBox="1">
            <a:spLocks/>
          </p:cNvSpPr>
          <p:nvPr/>
        </p:nvSpPr>
        <p:spPr>
          <a:xfrm>
            <a:off x="314325" y="324857"/>
            <a:ext cx="8780821" cy="552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>
                <a:latin typeface="+mj-ea"/>
              </a:rPr>
              <a:t>5. Summary</a:t>
            </a:r>
            <a:endParaRPr kumimoji="1" lang="zh-CN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69480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520413" y="1383357"/>
            <a:ext cx="3414909" cy="76944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1. Background</a:t>
            </a:r>
            <a:endParaRPr lang="zh-CN" altLang="en-US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064485" y="2222587"/>
            <a:ext cx="43267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2. State-of-the-Art</a:t>
            </a:r>
            <a:endParaRPr lang="zh-CN" altLang="en-US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687949" y="3128663"/>
            <a:ext cx="53287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3. Our Idea and Design</a:t>
            </a:r>
            <a:endParaRPr lang="zh-CN" altLang="en-US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784425" y="4988941"/>
            <a:ext cx="28868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5</a:t>
            </a:r>
            <a:r>
              <a:rPr lang="en-US" altLang="zh-CN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. Summary</a:t>
            </a:r>
            <a:endParaRPr lang="zh-CN" altLang="en-US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9" name="灯片编号占位符 1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3600"/>
          </a:xfrm>
        </p:spPr>
        <p:txBody>
          <a:bodyPr/>
          <a:lstStyle/>
          <a:p>
            <a:fld id="{523CE5A3-3300-4D41-99A4-0032E3512D03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8D77D390-C6C0-2641-B654-3861617E05FD}"/>
              </a:ext>
            </a:extLst>
          </p:cNvPr>
          <p:cNvSpPr txBox="1">
            <a:spLocks/>
          </p:cNvSpPr>
          <p:nvPr/>
        </p:nvSpPr>
        <p:spPr>
          <a:xfrm>
            <a:off x="3219909" y="485488"/>
            <a:ext cx="2015919" cy="552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solidFill>
                  <a:srgbClr val="7030A0"/>
                </a:solidFill>
                <a:latin typeface="+mn-lt"/>
              </a:rPr>
              <a:t>Outline</a:t>
            </a:r>
            <a:endParaRPr kumimoji="1" lang="zh-CN" altLang="en-US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B25B109-33E1-5B4C-A779-FDF525FB6473}"/>
              </a:ext>
            </a:extLst>
          </p:cNvPr>
          <p:cNvSpPr/>
          <p:nvPr/>
        </p:nvSpPr>
        <p:spPr>
          <a:xfrm>
            <a:off x="1430136" y="4075710"/>
            <a:ext cx="61008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4</a:t>
            </a:r>
            <a:r>
              <a:rPr lang="en-US" altLang="zh-CN" sz="44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微软雅黑" panose="020B0503020204020204" pitchFamily="34" charset="-122"/>
              </a:rPr>
              <a:t>. System Implementation</a:t>
            </a:r>
            <a:endParaRPr lang="zh-CN" altLang="en-US" sz="4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711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111E-6 L 3.61111E-6 0.2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6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ayout-editor">
            <a:hlinkClick r:id="" action="ppaction://media"/>
            <a:extLst>
              <a:ext uri="{FF2B5EF4-FFF2-40B4-BE49-F238E27FC236}">
                <a16:creationId xmlns:a16="http://schemas.microsoft.com/office/drawing/2014/main" id="{8645F9F4-8DB4-A24C-9440-04E78B2EEB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0786" y="2361499"/>
            <a:ext cx="5791972" cy="3299467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387EA53C-C2A8-1E4F-97D0-AFB315C6E854}"/>
              </a:ext>
            </a:extLst>
          </p:cNvPr>
          <p:cNvGrpSpPr/>
          <p:nvPr/>
        </p:nvGrpSpPr>
        <p:grpSpPr>
          <a:xfrm>
            <a:off x="6492206" y="2361500"/>
            <a:ext cx="2085371" cy="3318430"/>
            <a:chOff x="6831168" y="2241722"/>
            <a:chExt cx="1500797" cy="238820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6674CB9-ED8F-9341-9D7F-BC5A2B2B0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9090" y="2241722"/>
              <a:ext cx="282875" cy="2388203"/>
            </a:xfrm>
            <a:prstGeom prst="rect">
              <a:avLst/>
            </a:prstGeom>
          </p:spPr>
        </p:pic>
        <p:pic>
          <p:nvPicPr>
            <p:cNvPr id="10" name="emulator-ar">
              <a:hlinkClick r:id="" action="ppaction://media"/>
              <a:extLst>
                <a:ext uri="{FF2B5EF4-FFF2-40B4-BE49-F238E27FC236}">
                  <a16:creationId xmlns:a16="http://schemas.microsoft.com/office/drawing/2014/main" id="{97960D3A-0F9F-B540-A74A-C91F0EE75F6D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6831168" y="2241722"/>
              <a:ext cx="1161706" cy="2374556"/>
            </a:xfrm>
            <a:prstGeom prst="rect">
              <a:avLst/>
            </a:prstGeom>
          </p:spPr>
        </p:pic>
      </p:grpSp>
      <p:sp>
        <p:nvSpPr>
          <p:cNvPr id="14" name="文本占位符 7">
            <a:extLst>
              <a:ext uri="{FF2B5EF4-FFF2-40B4-BE49-F238E27FC236}">
                <a16:creationId xmlns:a16="http://schemas.microsoft.com/office/drawing/2014/main" id="{8173D7AE-D970-3E48-88A9-9A6C6311AD72}"/>
              </a:ext>
            </a:extLst>
          </p:cNvPr>
          <p:cNvSpPr txBox="1">
            <a:spLocks/>
          </p:cNvSpPr>
          <p:nvPr/>
        </p:nvSpPr>
        <p:spPr>
          <a:xfrm>
            <a:off x="516561" y="1168237"/>
            <a:ext cx="8110878" cy="9952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p"/>
            </a:pPr>
            <a:r>
              <a:rPr lang="en" altLang="zh-CN" sz="2400" dirty="0"/>
              <a:t>Development and Debugging of Android </a:t>
            </a:r>
            <a:r>
              <a:rPr lang="en-US" altLang="zh-CN" sz="2400" dirty="0"/>
              <a:t>Apps</a:t>
            </a:r>
            <a:r>
              <a:rPr lang="zh-CN" altLang="en-US" sz="2400" dirty="0"/>
              <a:t> </a:t>
            </a:r>
            <a:r>
              <a:rPr lang="en-US" altLang="zh-CN" sz="2400" dirty="0"/>
              <a:t>on</a:t>
            </a:r>
            <a:r>
              <a:rPr lang="zh-CN" altLang="en-US" sz="2400" dirty="0"/>
              <a:t> </a:t>
            </a:r>
            <a:r>
              <a:rPr lang="en-US" altLang="zh-CN" sz="2400" dirty="0"/>
              <a:t>PCs</a:t>
            </a:r>
          </a:p>
          <a:p>
            <a:pPr marL="342900" indent="-342900">
              <a:buFont typeface="Wingdings" pitchFamily="2" charset="2"/>
              <a:buChar char="p"/>
            </a:pPr>
            <a:r>
              <a:rPr lang="en-US" altLang="zh-CN" sz="2400" dirty="0"/>
              <a:t>Much</a:t>
            </a:r>
            <a:r>
              <a:rPr lang="zh-CN" altLang="en-US" sz="2400" dirty="0"/>
              <a:t> </a:t>
            </a:r>
            <a:r>
              <a:rPr lang="en-US" altLang="zh-CN" sz="2400" dirty="0"/>
              <a:t>more</a:t>
            </a:r>
            <a:r>
              <a:rPr lang="zh-CN" altLang="en-US" sz="2400" dirty="0"/>
              <a:t> </a:t>
            </a:r>
            <a:r>
              <a:rPr lang="en-US" altLang="zh-CN" sz="2400" dirty="0"/>
              <a:t>convenience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functions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34B13ADE-590F-6949-9A68-E52265693FCD}"/>
              </a:ext>
            </a:extLst>
          </p:cNvPr>
          <p:cNvSpPr txBox="1">
            <a:spLocks/>
          </p:cNvSpPr>
          <p:nvPr/>
        </p:nvSpPr>
        <p:spPr>
          <a:xfrm>
            <a:off x="314325" y="324857"/>
            <a:ext cx="8780821" cy="552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+mj-ea"/>
              </a:rPr>
              <a:t>1.</a:t>
            </a:r>
            <a:r>
              <a:rPr lang="zh-CN" altLang="en-US" sz="4000" b="1" dirty="0">
                <a:latin typeface="+mj-ea"/>
              </a:rPr>
              <a:t> </a:t>
            </a:r>
            <a:r>
              <a:rPr lang="en-US" altLang="zh-CN" sz="4000" b="1" dirty="0">
                <a:latin typeface="+mj-ea"/>
              </a:rPr>
              <a:t>Android</a:t>
            </a:r>
            <a:r>
              <a:rPr lang="zh-CN" altLang="en-US" sz="4000" b="1" dirty="0">
                <a:latin typeface="+mj-ea"/>
              </a:rPr>
              <a:t> </a:t>
            </a:r>
            <a:r>
              <a:rPr lang="en-US" altLang="zh-CN" sz="4000" b="1" dirty="0">
                <a:latin typeface="+mj-ea"/>
              </a:rPr>
              <a:t>Emulators</a:t>
            </a:r>
            <a:endParaRPr kumimoji="1" lang="zh-CN" altLang="en-US" sz="4000" b="1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4E1F8C3-46F6-0141-A987-A5CFDB836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A36EC587-FD20-EF4C-9D1B-015B13E78424}" type="slidenum">
              <a:rPr kumimoji="1" lang="zh-CN" altLang="en-US" smtClean="0"/>
              <a:t>2</a:t>
            </a:fld>
            <a:endParaRPr kumimoji="1" lang="zh-CN" altLang="en-US" dirty="0"/>
          </a:p>
        </p:txBody>
      </p: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E1890ED3-B79E-9E4C-889B-5A99636B8CAF}"/>
              </a:ext>
            </a:extLst>
          </p:cNvPr>
          <p:cNvCxnSpPr>
            <a:cxnSpLocks/>
          </p:cNvCxnSpPr>
          <p:nvPr/>
        </p:nvCxnSpPr>
        <p:spPr>
          <a:xfrm>
            <a:off x="-34413" y="1025213"/>
            <a:ext cx="9212826" cy="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24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8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gb-lite">
            <a:hlinkClick r:id="" action="ppaction://media"/>
            <a:extLst>
              <a:ext uri="{FF2B5EF4-FFF2-40B4-BE49-F238E27FC236}">
                <a16:creationId xmlns:a16="http://schemas.microsoft.com/office/drawing/2014/main" id="{D1C59E14-B21E-F94B-9686-B37235C621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6159" y="2459123"/>
            <a:ext cx="4545132" cy="255663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457DB23-8510-8444-BB71-61387E39D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561" y="5311374"/>
            <a:ext cx="941290" cy="94129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BE3274-AE51-5E42-865E-81FE50EDFA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1847" y="5311374"/>
            <a:ext cx="941290" cy="94129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A1BE6FA-5072-5448-BDCB-005349CF5E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1092" y="5311374"/>
            <a:ext cx="941289" cy="94128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0A08976-CF1F-5F4E-8894-E57B790267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2032" y="5311375"/>
            <a:ext cx="941289" cy="941289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011E4E3-1B2B-D845-841D-C27BA8B41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C587-FD20-EF4C-9D1B-015B13E78424}" type="slidenum">
              <a:rPr kumimoji="1" lang="zh-CN" altLang="en-US" smtClean="0"/>
              <a:t>3</a:t>
            </a:fld>
            <a:endParaRPr kumimoji="1" lang="zh-CN" altLang="en-US" dirty="0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351DD38F-35FE-4E4C-B299-84E6065F3EBF}"/>
              </a:ext>
            </a:extLst>
          </p:cNvPr>
          <p:cNvSpPr txBox="1">
            <a:spLocks/>
          </p:cNvSpPr>
          <p:nvPr/>
        </p:nvSpPr>
        <p:spPr>
          <a:xfrm>
            <a:off x="314325" y="324857"/>
            <a:ext cx="8780821" cy="552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+mj-ea"/>
              </a:rPr>
              <a:t>1.</a:t>
            </a:r>
            <a:r>
              <a:rPr lang="zh-CN" altLang="en-US" sz="4000" b="1" dirty="0">
                <a:latin typeface="+mj-ea"/>
              </a:rPr>
              <a:t> </a:t>
            </a:r>
            <a:r>
              <a:rPr lang="en-US" altLang="zh-CN" sz="4000" b="1" dirty="0">
                <a:latin typeface="+mj-ea"/>
              </a:rPr>
              <a:t>Android</a:t>
            </a:r>
            <a:r>
              <a:rPr lang="zh-CN" altLang="en-US" sz="4000" b="1" dirty="0">
                <a:latin typeface="+mj-ea"/>
              </a:rPr>
              <a:t> </a:t>
            </a:r>
            <a:r>
              <a:rPr lang="en-US" altLang="zh-CN" sz="4000" b="1" dirty="0">
                <a:latin typeface="+mj-ea"/>
              </a:rPr>
              <a:t>Emulators</a:t>
            </a:r>
            <a:endParaRPr kumimoji="1" lang="zh-CN" altLang="en-US" sz="4000" b="1" dirty="0"/>
          </a:p>
        </p:txBody>
      </p: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FF3F3A4B-E624-4249-A578-32DD741ECFDF}"/>
              </a:ext>
            </a:extLst>
          </p:cNvPr>
          <p:cNvCxnSpPr>
            <a:cxnSpLocks/>
          </p:cNvCxnSpPr>
          <p:nvPr/>
        </p:nvCxnSpPr>
        <p:spPr>
          <a:xfrm>
            <a:off x="-34413" y="1025213"/>
            <a:ext cx="9212826" cy="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占位符 7">
            <a:extLst>
              <a:ext uri="{FF2B5EF4-FFF2-40B4-BE49-F238E27FC236}">
                <a16:creationId xmlns:a16="http://schemas.microsoft.com/office/drawing/2014/main" id="{9FCD977F-3375-904E-9FE9-A989C6D088BA}"/>
              </a:ext>
            </a:extLst>
          </p:cNvPr>
          <p:cNvSpPr txBox="1">
            <a:spLocks/>
          </p:cNvSpPr>
          <p:nvPr/>
        </p:nvSpPr>
        <p:spPr>
          <a:xfrm>
            <a:off x="516561" y="1168237"/>
            <a:ext cx="8110878" cy="9952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p"/>
            </a:pPr>
            <a:r>
              <a:rPr lang="en" altLang="zh-CN" sz="2400" dirty="0"/>
              <a:t>Cross-platform Android app execution</a:t>
            </a:r>
            <a:r>
              <a:rPr lang="en-US" altLang="zh-CN" sz="2400" dirty="0"/>
              <a:t>,</a:t>
            </a:r>
            <a:r>
              <a:rPr lang="zh-CN" altLang="en-US" sz="2400" dirty="0"/>
              <a:t> </a:t>
            </a:r>
            <a:r>
              <a:rPr lang="en-US" altLang="zh-CN" sz="2400" dirty="0"/>
              <a:t>especially</a:t>
            </a:r>
            <a:r>
              <a:rPr lang="zh-CN" altLang="en-US" sz="2400" dirty="0"/>
              <a:t> </a:t>
            </a:r>
            <a:r>
              <a:rPr lang="en-US" altLang="zh-CN" sz="2400" dirty="0"/>
              <a:t>games</a:t>
            </a:r>
            <a:endParaRPr lang="en" altLang="zh-CN" sz="2400" dirty="0"/>
          </a:p>
          <a:p>
            <a:pPr marL="342900" indent="-342900">
              <a:buFont typeface="Wingdings" pitchFamily="2" charset="2"/>
              <a:buChar char="p"/>
            </a:pPr>
            <a:r>
              <a:rPr lang="en" altLang="zh-CN" sz="2400" dirty="0"/>
              <a:t>70</a:t>
            </a:r>
            <a:r>
              <a:rPr lang="en-US" altLang="zh-CN" sz="2400" dirty="0"/>
              <a:t>+</a:t>
            </a:r>
            <a:r>
              <a:rPr lang="zh-CN" altLang="en-US" sz="2400" dirty="0"/>
              <a:t> </a:t>
            </a:r>
            <a:r>
              <a:rPr lang="en-US" altLang="zh-CN" sz="2400" dirty="0"/>
              <a:t>commercial</a:t>
            </a:r>
            <a:r>
              <a:rPr lang="en" altLang="zh-CN" sz="2400" dirty="0"/>
              <a:t> competitors</a:t>
            </a:r>
            <a:r>
              <a:rPr lang="en-US" altLang="zh-CN" sz="2400" dirty="0"/>
              <a:t>,</a:t>
            </a:r>
            <a:r>
              <a:rPr lang="zh-CN" altLang="en-US" sz="2400" dirty="0"/>
              <a:t> </a:t>
            </a:r>
            <a:r>
              <a:rPr lang="en-US" altLang="zh-CN" sz="2400" dirty="0"/>
              <a:t>over</a:t>
            </a:r>
            <a:r>
              <a:rPr lang="zh-CN" altLang="en-US" sz="2400" dirty="0"/>
              <a:t> </a:t>
            </a:r>
            <a:r>
              <a:rPr lang="en-US" altLang="zh-CN" sz="2400" dirty="0"/>
              <a:t>1</a:t>
            </a:r>
            <a:r>
              <a:rPr lang="zh-CN" altLang="en-US" sz="2400" dirty="0"/>
              <a:t> </a:t>
            </a:r>
            <a:r>
              <a:rPr lang="en-US" altLang="zh-CN" sz="2400" dirty="0"/>
              <a:t>billion</a:t>
            </a:r>
            <a:r>
              <a:rPr lang="zh-CN" altLang="en-US" sz="2400" dirty="0"/>
              <a:t> </a:t>
            </a:r>
            <a:r>
              <a:rPr lang="en-US" altLang="zh-CN" sz="2400" dirty="0"/>
              <a:t>users</a:t>
            </a:r>
            <a:endParaRPr lang="en" altLang="zh-CN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7A2BCF9-9157-4AB5-866E-21B488328C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015" y="2459123"/>
            <a:ext cx="4028927" cy="255663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839856C-2481-4074-8991-9FE04FF441E2}"/>
              </a:ext>
            </a:extLst>
          </p:cNvPr>
          <p:cNvSpPr/>
          <p:nvPr/>
        </p:nvSpPr>
        <p:spPr>
          <a:xfrm>
            <a:off x="7103879" y="5332112"/>
            <a:ext cx="1226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/>
              <a:t>……</a:t>
            </a:r>
            <a:endParaRPr lang="zh-CN" altLang="en-US" sz="4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96C67C1-D827-1F44-9FD6-38B5C9EB0F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6562" y="5301264"/>
            <a:ext cx="941289" cy="94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8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11D78B1C-A42F-984F-862A-3CB53B416461}"/>
              </a:ext>
            </a:extLst>
          </p:cNvPr>
          <p:cNvSpPr/>
          <p:nvPr/>
        </p:nvSpPr>
        <p:spPr>
          <a:xfrm>
            <a:off x="441503" y="2331304"/>
            <a:ext cx="4360176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/>
                </a:solidFill>
              </a:rPr>
              <a:t>Android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Apps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B7644853-2325-DE47-AEE8-C5EE0DCDD1C1}"/>
              </a:ext>
            </a:extLst>
          </p:cNvPr>
          <p:cNvSpPr/>
          <p:nvPr/>
        </p:nvSpPr>
        <p:spPr>
          <a:xfrm>
            <a:off x="460753" y="4744878"/>
            <a:ext cx="4360176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/>
                </a:solidFill>
              </a:rPr>
              <a:t>x86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Windows PC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FFFF071-49AD-A24C-A8BC-915EBA112E2F}"/>
              </a:ext>
            </a:extLst>
          </p:cNvPr>
          <p:cNvSpPr/>
          <p:nvPr/>
        </p:nvSpPr>
        <p:spPr>
          <a:xfrm>
            <a:off x="441502" y="3073814"/>
            <a:ext cx="436017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/>
                </a:solidFill>
              </a:rPr>
              <a:t>Android-x86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82A5CAC-4182-9B4E-9480-0092BA7653E8}"/>
              </a:ext>
            </a:extLst>
          </p:cNvPr>
          <p:cNvSpPr/>
          <p:nvPr/>
        </p:nvSpPr>
        <p:spPr>
          <a:xfrm>
            <a:off x="460754" y="3972157"/>
            <a:ext cx="4340926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/>
                </a:solidFill>
              </a:rPr>
              <a:t>VirtualBox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C98F88D-121D-BA4E-BECD-9D2807EBE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675" y="3929233"/>
            <a:ext cx="553956" cy="5539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D728160-F4F0-EF4A-BFDC-57334A282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976" y="2995431"/>
            <a:ext cx="576847" cy="57684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981B195-B065-C348-B84A-B2DA5A745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7613" y="3573505"/>
            <a:ext cx="3432319" cy="2438129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E544121-E293-FC45-8AFC-C7F3317DB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C587-FD20-EF4C-9D1B-015B13E78424}" type="slidenum">
              <a:rPr kumimoji="1" lang="zh-CN" altLang="en-US" smtClean="0"/>
              <a:t>4</a:t>
            </a:fld>
            <a:endParaRPr kumimoji="1" lang="zh-CN" altLang="en-US"/>
          </a:p>
        </p:txBody>
      </p: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DBC106E5-D0E2-F249-8237-A3FD07C4F9BE}"/>
              </a:ext>
            </a:extLst>
          </p:cNvPr>
          <p:cNvCxnSpPr>
            <a:cxnSpLocks/>
          </p:cNvCxnSpPr>
          <p:nvPr/>
        </p:nvCxnSpPr>
        <p:spPr>
          <a:xfrm>
            <a:off x="-34413" y="1025213"/>
            <a:ext cx="9212826" cy="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标题 1">
            <a:extLst>
              <a:ext uri="{FF2B5EF4-FFF2-40B4-BE49-F238E27FC236}">
                <a16:creationId xmlns:a16="http://schemas.microsoft.com/office/drawing/2014/main" id="{757053B0-523C-1744-9C56-793D80CB8EEC}"/>
              </a:ext>
            </a:extLst>
          </p:cNvPr>
          <p:cNvSpPr txBox="1">
            <a:spLocks/>
          </p:cNvSpPr>
          <p:nvPr/>
        </p:nvSpPr>
        <p:spPr>
          <a:xfrm>
            <a:off x="314325" y="324857"/>
            <a:ext cx="8780821" cy="552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+mj-ea"/>
              </a:rPr>
              <a:t>2.</a:t>
            </a:r>
            <a:r>
              <a:rPr lang="zh-CN" altLang="en-US" sz="4000" b="1" dirty="0">
                <a:latin typeface="+mj-ea"/>
              </a:rPr>
              <a:t> </a:t>
            </a:r>
            <a:r>
              <a:rPr kumimoji="1" lang="en-US" altLang="zh-CN" sz="4000" b="1" dirty="0">
                <a:latin typeface="+mj-ea"/>
              </a:rPr>
              <a:t>State-of-the-Art:</a:t>
            </a:r>
            <a:r>
              <a:rPr kumimoji="1" lang="zh-CN" altLang="en-US" sz="4000" b="1" dirty="0">
                <a:latin typeface="+mj-ea"/>
              </a:rPr>
              <a:t> </a:t>
            </a:r>
            <a:r>
              <a:rPr kumimoji="1" lang="en-US" altLang="zh-CN" sz="4000" b="1" dirty="0">
                <a:latin typeface="+mj-ea"/>
              </a:rPr>
              <a:t>AOVB</a:t>
            </a:r>
            <a:endParaRPr kumimoji="1" lang="zh-CN" altLang="en-US" sz="4000" b="1" dirty="0"/>
          </a:p>
        </p:txBody>
      </p:sp>
      <p:sp>
        <p:nvSpPr>
          <p:cNvPr id="16" name="文本占位符 7">
            <a:extLst>
              <a:ext uri="{FF2B5EF4-FFF2-40B4-BE49-F238E27FC236}">
                <a16:creationId xmlns:a16="http://schemas.microsoft.com/office/drawing/2014/main" id="{2D16C7AC-85B9-4640-999B-C3DF0FA55724}"/>
              </a:ext>
            </a:extLst>
          </p:cNvPr>
          <p:cNvSpPr txBox="1">
            <a:spLocks/>
          </p:cNvSpPr>
          <p:nvPr/>
        </p:nvSpPr>
        <p:spPr>
          <a:xfrm>
            <a:off x="4879247" y="2725012"/>
            <a:ext cx="4429628" cy="29916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p"/>
            </a:pPr>
            <a:r>
              <a:rPr lang="en-US" altLang="zh-CN" sz="2400" dirty="0"/>
              <a:t>Android</a:t>
            </a:r>
            <a:r>
              <a:rPr lang="zh-CN" altLang="en-US" sz="2400" dirty="0"/>
              <a:t> </a:t>
            </a:r>
            <a:r>
              <a:rPr lang="en-US" altLang="zh-CN" sz="2400" dirty="0"/>
              <a:t>Apps</a:t>
            </a:r>
            <a:r>
              <a:rPr lang="zh-CN" altLang="en-US" sz="2400" dirty="0"/>
              <a:t> </a:t>
            </a:r>
            <a:r>
              <a:rPr lang="en-US" altLang="zh-CN" sz="2400" dirty="0"/>
              <a:t>on</a:t>
            </a:r>
            <a:r>
              <a:rPr lang="zh-CN" altLang="en-US" sz="2400" dirty="0"/>
              <a:t> </a:t>
            </a:r>
            <a:r>
              <a:rPr lang="en-US" altLang="zh-CN" sz="2400" dirty="0"/>
              <a:t>Android-x86</a:t>
            </a:r>
            <a:endParaRPr lang="en" altLang="zh-CN" sz="2400" dirty="0"/>
          </a:p>
          <a:p>
            <a:pPr marL="342900" indent="-342900">
              <a:buFont typeface="Wingdings" pitchFamily="2" charset="2"/>
              <a:buChar char="p"/>
            </a:pPr>
            <a:endParaRPr lang="en-US" altLang="zh-CN" sz="1400" dirty="0"/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p"/>
            </a:pPr>
            <a:r>
              <a:rPr lang="en-US" altLang="zh-CN" sz="2400" b="1" u="sng" dirty="0"/>
              <a:t>A</a:t>
            </a:r>
            <a:r>
              <a:rPr lang="en-US" altLang="zh-CN" sz="2400" dirty="0"/>
              <a:t>ndroid-x86</a:t>
            </a:r>
            <a:r>
              <a:rPr lang="zh-CN" altLang="en-US" sz="2400" dirty="0"/>
              <a:t> </a:t>
            </a:r>
            <a:r>
              <a:rPr lang="en-US" altLang="zh-CN" sz="2400" dirty="0"/>
              <a:t>OS</a:t>
            </a:r>
            <a:r>
              <a:rPr lang="zh-CN" altLang="en-US" sz="2400" dirty="0"/>
              <a:t> </a:t>
            </a:r>
            <a:r>
              <a:rPr lang="en-US" altLang="zh-CN" sz="2400" b="1" u="sng" dirty="0"/>
              <a:t>O</a:t>
            </a:r>
            <a:r>
              <a:rPr lang="en-US" altLang="zh-CN" sz="2400" dirty="0"/>
              <a:t>n</a:t>
            </a:r>
            <a:r>
              <a:rPr lang="zh-CN" altLang="en-US" sz="2400" dirty="0"/>
              <a:t> </a:t>
            </a:r>
            <a:r>
              <a:rPr lang="en-US" altLang="zh-CN" sz="2400" b="1" u="sng" dirty="0"/>
              <a:t>V</a:t>
            </a:r>
            <a:r>
              <a:rPr lang="en-US" altLang="zh-CN" sz="2400" dirty="0"/>
              <a:t>irtual</a:t>
            </a:r>
            <a:r>
              <a:rPr lang="en-US" altLang="zh-CN" sz="2400" b="1" u="sng" dirty="0"/>
              <a:t>B</a:t>
            </a:r>
            <a:r>
              <a:rPr lang="en-US" altLang="zh-CN" sz="2400" dirty="0"/>
              <a:t>ox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pPr>
              <a:buClr>
                <a:schemeClr val="tx1"/>
              </a:buClr>
            </a:pPr>
            <a:r>
              <a:rPr lang="zh-CN" altLang="en-US" dirty="0"/>
              <a:t>      </a:t>
            </a:r>
            <a:r>
              <a:rPr lang="en-US" altLang="zh-CN" dirty="0"/>
              <a:t>(both</a:t>
            </a:r>
            <a:r>
              <a:rPr lang="zh-CN" altLang="en-US" dirty="0"/>
              <a:t> </a:t>
            </a:r>
            <a:r>
              <a:rPr lang="en-US" altLang="zh-CN" dirty="0"/>
              <a:t>open-source)</a:t>
            </a:r>
          </a:p>
          <a:p>
            <a:pPr>
              <a:buClr>
                <a:schemeClr val="tx1"/>
              </a:buClr>
            </a:pPr>
            <a:endParaRPr lang="en-US" altLang="zh-CN" sz="700" dirty="0"/>
          </a:p>
          <a:p>
            <a:pPr marL="342900" indent="-342900">
              <a:buFont typeface="Wingdings" pitchFamily="2" charset="2"/>
              <a:buChar char="p"/>
            </a:pPr>
            <a:r>
              <a:rPr lang="en-US" altLang="zh-CN" sz="2400" dirty="0"/>
              <a:t>VirtualBox</a:t>
            </a:r>
            <a:r>
              <a:rPr lang="zh-CN" altLang="en-US" sz="2400" dirty="0"/>
              <a:t> </a:t>
            </a:r>
            <a:r>
              <a:rPr lang="en-US" altLang="zh-CN" sz="2400" dirty="0"/>
              <a:t>on</a:t>
            </a:r>
            <a:r>
              <a:rPr lang="zh-CN" altLang="en-US" sz="2400" dirty="0"/>
              <a:t> </a:t>
            </a:r>
            <a:r>
              <a:rPr lang="en-US" altLang="zh-CN" sz="2400" dirty="0"/>
              <a:t>x86</a:t>
            </a:r>
            <a:r>
              <a:rPr lang="zh-CN" altLang="en-US" sz="2400" dirty="0"/>
              <a:t> </a:t>
            </a:r>
            <a:r>
              <a:rPr lang="en-US" altLang="zh-CN" sz="2400" dirty="0"/>
              <a:t>Windows</a:t>
            </a:r>
            <a:r>
              <a:rPr lang="zh-CN" altLang="en-US" sz="2400" dirty="0"/>
              <a:t> </a:t>
            </a:r>
            <a:r>
              <a:rPr lang="en-US" altLang="zh-CN" sz="2400" dirty="0"/>
              <a:t>PC</a:t>
            </a:r>
          </a:p>
          <a:p>
            <a:pPr marL="342900" indent="-342900">
              <a:buFont typeface="Wingdings" pitchFamily="2" charset="2"/>
              <a:buChar char="p"/>
            </a:pPr>
            <a:endParaRPr lang="en" altLang="zh-CN" sz="2400" dirty="0"/>
          </a:p>
          <a:p>
            <a:pPr>
              <a:buClr>
                <a:schemeClr val="tx1"/>
              </a:buClr>
            </a:pPr>
            <a:endParaRPr lang="en-US" altLang="zh-CN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95EC9CD-F75B-BC43-B545-62C71AB00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945" y="1531289"/>
            <a:ext cx="2648516" cy="22455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A842C4-A35B-1745-A32E-5CB056D04D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802" y="3715822"/>
            <a:ext cx="2196428" cy="155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06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E5B222B-C596-7840-BAB3-018156A61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C587-FD20-EF4C-9D1B-015B13E78424}" type="slidenum">
              <a:rPr kumimoji="1" lang="zh-CN" altLang="en-US" smtClean="0"/>
              <a:t>5</a:t>
            </a:fld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68BCAC-8E27-7C40-9308-5FA229F3F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03" y="2600709"/>
            <a:ext cx="4292120" cy="24259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EAC86F8-7E84-6546-8432-AF986B5FF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837" y="2510581"/>
            <a:ext cx="4144360" cy="253760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B2CD392-7308-CC46-9A39-E7132BF9A233}"/>
              </a:ext>
            </a:extLst>
          </p:cNvPr>
          <p:cNvSpPr txBox="1"/>
          <p:nvPr/>
        </p:nvSpPr>
        <p:spPr>
          <a:xfrm>
            <a:off x="1261658" y="5289653"/>
            <a:ext cx="2148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/>
              <a:t>AOVB</a:t>
            </a:r>
            <a:r>
              <a:rPr kumimoji="1" lang="zh-CN" altLang="en-US" sz="2000" b="1" dirty="0"/>
              <a:t> </a:t>
            </a:r>
            <a:r>
              <a:rPr kumimoji="1" lang="en-US" altLang="zh-CN" sz="2000" b="1" dirty="0"/>
              <a:t>architecture</a:t>
            </a:r>
            <a:endParaRPr kumimoji="1" lang="zh-CN" altLang="en-US" sz="20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6B27077-6384-7E47-88BB-4FB49586DC62}"/>
              </a:ext>
            </a:extLst>
          </p:cNvPr>
          <p:cNvSpPr txBox="1"/>
          <p:nvPr/>
        </p:nvSpPr>
        <p:spPr>
          <a:xfrm>
            <a:off x="5534591" y="5186456"/>
            <a:ext cx="2694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CN" sz="2000" b="1" dirty="0"/>
              <a:t>Context switching </a:t>
            </a:r>
          </a:p>
          <a:p>
            <a:pPr algn="ctr"/>
            <a:r>
              <a:rPr lang="en" altLang="zh-CN" sz="2000" b="1" dirty="0"/>
              <a:t>between two threads </a:t>
            </a:r>
          </a:p>
        </p:txBody>
      </p: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B553B07F-2443-6344-8C4E-BA1FAF5CA6E6}"/>
              </a:ext>
            </a:extLst>
          </p:cNvPr>
          <p:cNvCxnSpPr>
            <a:cxnSpLocks/>
          </p:cNvCxnSpPr>
          <p:nvPr/>
        </p:nvCxnSpPr>
        <p:spPr>
          <a:xfrm>
            <a:off x="-34413" y="1025213"/>
            <a:ext cx="9212826" cy="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">
            <a:extLst>
              <a:ext uri="{FF2B5EF4-FFF2-40B4-BE49-F238E27FC236}">
                <a16:creationId xmlns:a16="http://schemas.microsoft.com/office/drawing/2014/main" id="{38A67D78-E013-904B-B365-6AC7026494D1}"/>
              </a:ext>
            </a:extLst>
          </p:cNvPr>
          <p:cNvSpPr txBox="1">
            <a:spLocks/>
          </p:cNvSpPr>
          <p:nvPr/>
        </p:nvSpPr>
        <p:spPr>
          <a:xfrm>
            <a:off x="314325" y="324857"/>
            <a:ext cx="8780821" cy="552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+mj-ea"/>
              </a:rPr>
              <a:t>2.</a:t>
            </a:r>
            <a:r>
              <a:rPr lang="zh-CN" altLang="en-US" sz="4000" b="1" dirty="0">
                <a:latin typeface="+mj-ea"/>
              </a:rPr>
              <a:t> </a:t>
            </a:r>
            <a:r>
              <a:rPr kumimoji="1" lang="en-US" altLang="zh-CN" sz="4000" b="1" dirty="0">
                <a:latin typeface="+mj-ea"/>
              </a:rPr>
              <a:t>Bottleneck of AOVB</a:t>
            </a:r>
            <a:endParaRPr kumimoji="1" lang="zh-CN" altLang="en-US" sz="4000" b="1" dirty="0"/>
          </a:p>
        </p:txBody>
      </p:sp>
      <p:sp>
        <p:nvSpPr>
          <p:cNvPr id="11" name="文本占位符 7">
            <a:extLst>
              <a:ext uri="{FF2B5EF4-FFF2-40B4-BE49-F238E27FC236}">
                <a16:creationId xmlns:a16="http://schemas.microsoft.com/office/drawing/2014/main" id="{D6C515CA-0BC3-FC49-8C45-1401E9E1BA4F}"/>
              </a:ext>
            </a:extLst>
          </p:cNvPr>
          <p:cNvSpPr txBox="1">
            <a:spLocks/>
          </p:cNvSpPr>
          <p:nvPr/>
        </p:nvSpPr>
        <p:spPr>
          <a:xfrm>
            <a:off x="516561" y="1168237"/>
            <a:ext cx="8110878" cy="9952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p"/>
            </a:pP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virtualization</a:t>
            </a:r>
            <a:r>
              <a:rPr lang="zh-CN" altLang="en-US" sz="2400" dirty="0"/>
              <a:t> </a:t>
            </a:r>
            <a:r>
              <a:rPr lang="en-US" altLang="zh-CN" sz="2400" dirty="0"/>
              <a:t>severely</a:t>
            </a:r>
            <a:r>
              <a:rPr lang="zh-CN" altLang="en-US" sz="2400" dirty="0"/>
              <a:t> </a:t>
            </a:r>
            <a:r>
              <a:rPr lang="en-US" altLang="zh-CN" sz="2400" dirty="0"/>
              <a:t>degrades</a:t>
            </a:r>
            <a:r>
              <a:rPr lang="zh-CN" altLang="en-US" sz="2400" dirty="0"/>
              <a:t> </a:t>
            </a:r>
            <a:r>
              <a:rPr lang="en-US" altLang="zh-CN" sz="2400" dirty="0"/>
              <a:t>performance</a:t>
            </a:r>
          </a:p>
          <a:p>
            <a:pPr marL="342900" indent="-342900">
              <a:buFont typeface="Wingdings" pitchFamily="2" charset="2"/>
              <a:buChar char="p"/>
            </a:pPr>
            <a:r>
              <a:rPr lang="en-US" altLang="zh-CN" sz="2400" dirty="0"/>
              <a:t>10X</a:t>
            </a:r>
            <a:r>
              <a:rPr lang="zh-CN" altLang="en-US" sz="2400" dirty="0"/>
              <a:t> </a:t>
            </a:r>
            <a:r>
              <a:rPr lang="en-US" altLang="zh-CN" sz="2400" dirty="0"/>
              <a:t>performance degradation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typical</a:t>
            </a:r>
            <a:r>
              <a:rPr lang="zh-CN" altLang="en-US" sz="2400" dirty="0"/>
              <a:t> </a:t>
            </a:r>
            <a:r>
              <a:rPr lang="en-US" altLang="zh-CN" sz="2400" dirty="0"/>
              <a:t>case</a:t>
            </a:r>
            <a:endParaRPr lang="en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139144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E5B222B-C596-7840-BAB3-018156A61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C587-FD20-EF4C-9D1B-015B13E78424}" type="slidenum">
              <a:rPr kumimoji="1" lang="zh-CN" altLang="en-US" smtClean="0"/>
              <a:t>6</a:t>
            </a:fld>
            <a:endParaRPr kumimoji="1" lang="zh-CN" altLang="en-US"/>
          </a:p>
        </p:txBody>
      </p: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B553B07F-2443-6344-8C4E-BA1FAF5CA6E6}"/>
              </a:ext>
            </a:extLst>
          </p:cNvPr>
          <p:cNvCxnSpPr>
            <a:cxnSpLocks/>
          </p:cNvCxnSpPr>
          <p:nvPr/>
        </p:nvCxnSpPr>
        <p:spPr>
          <a:xfrm>
            <a:off x="-34413" y="1025213"/>
            <a:ext cx="9212826" cy="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">
            <a:extLst>
              <a:ext uri="{FF2B5EF4-FFF2-40B4-BE49-F238E27FC236}">
                <a16:creationId xmlns:a16="http://schemas.microsoft.com/office/drawing/2014/main" id="{029196F7-BAA5-DF44-A26D-3F140B566D3D}"/>
              </a:ext>
            </a:extLst>
          </p:cNvPr>
          <p:cNvSpPr txBox="1">
            <a:spLocks/>
          </p:cNvSpPr>
          <p:nvPr/>
        </p:nvSpPr>
        <p:spPr>
          <a:xfrm>
            <a:off x="314325" y="324857"/>
            <a:ext cx="8780821" cy="552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+mj-ea"/>
              </a:rPr>
              <a:t>2.</a:t>
            </a:r>
            <a:r>
              <a:rPr lang="zh-CN" altLang="en-US" sz="4000" b="1" dirty="0">
                <a:latin typeface="+mj-ea"/>
              </a:rPr>
              <a:t> </a:t>
            </a:r>
            <a:r>
              <a:rPr kumimoji="1" lang="en-US" altLang="zh-CN" sz="4000" b="1" dirty="0">
                <a:latin typeface="+mj-ea"/>
              </a:rPr>
              <a:t>Poor Smoothness of AOVB</a:t>
            </a:r>
            <a:endParaRPr kumimoji="1" lang="zh-CN" altLang="en-US" sz="4000" b="1" dirty="0"/>
          </a:p>
        </p:txBody>
      </p:sp>
      <p:pic>
        <p:nvPicPr>
          <p:cNvPr id="18" name="手游助手-帧率-1">
            <a:hlinkClick r:id="" action="ppaction://media"/>
            <a:extLst>
              <a:ext uri="{FF2B5EF4-FFF2-40B4-BE49-F238E27FC236}">
                <a16:creationId xmlns:a16="http://schemas.microsoft.com/office/drawing/2014/main" id="{1F64C511-B156-4044-965E-85FC3E9355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589" y="1250933"/>
            <a:ext cx="8780821" cy="493921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EB2DA26-E448-4141-A9B0-1EB8D68DA4E8}"/>
              </a:ext>
            </a:extLst>
          </p:cNvPr>
          <p:cNvSpPr txBox="1"/>
          <p:nvPr/>
        </p:nvSpPr>
        <p:spPr>
          <a:xfrm>
            <a:off x="314325" y="6321366"/>
            <a:ext cx="8003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rgbClr val="C00000"/>
                </a:solidFill>
              </a:rPr>
              <a:t>Poor smoothness impacts not only the user’s experience but also win/lose! </a:t>
            </a:r>
            <a:endParaRPr kumimoji="1" lang="zh-CN" alt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6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E3EA44-51CF-9147-8FAE-07971199C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684932"/>
            <a:ext cx="5441244" cy="3537074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6C12F51-058A-5848-BECF-1D1C788CD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C587-FD20-EF4C-9D1B-015B13E78424}" type="slidenum">
              <a:rPr kumimoji="1" lang="zh-CN" altLang="en-US" smtClean="0"/>
              <a:t>7</a:t>
            </a:fld>
            <a:endParaRPr kumimoji="1" lang="zh-CN" altLang="en-US"/>
          </a:p>
        </p:txBody>
      </p: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88EB6017-C037-1A4F-B77D-0EC5376BB062}"/>
              </a:ext>
            </a:extLst>
          </p:cNvPr>
          <p:cNvCxnSpPr>
            <a:cxnSpLocks/>
          </p:cNvCxnSpPr>
          <p:nvPr/>
        </p:nvCxnSpPr>
        <p:spPr>
          <a:xfrm>
            <a:off x="-34413" y="1025213"/>
            <a:ext cx="9212826" cy="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标题 1">
            <a:extLst>
              <a:ext uri="{FF2B5EF4-FFF2-40B4-BE49-F238E27FC236}">
                <a16:creationId xmlns:a16="http://schemas.microsoft.com/office/drawing/2014/main" id="{30B3EFEE-4B4F-854B-983E-91758218C9F1}"/>
              </a:ext>
            </a:extLst>
          </p:cNvPr>
          <p:cNvSpPr txBox="1">
            <a:spLocks/>
          </p:cNvSpPr>
          <p:nvPr/>
        </p:nvSpPr>
        <p:spPr>
          <a:xfrm>
            <a:off x="314325" y="324857"/>
            <a:ext cx="8780821" cy="552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+mj-ea"/>
              </a:rPr>
              <a:t>2.</a:t>
            </a:r>
            <a:r>
              <a:rPr lang="zh-CN" altLang="en-US" sz="4000" b="1" dirty="0">
                <a:latin typeface="+mj-ea"/>
              </a:rPr>
              <a:t> </a:t>
            </a:r>
            <a:r>
              <a:rPr kumimoji="1" lang="en-US" altLang="zh-CN" sz="4000" b="1" dirty="0">
                <a:latin typeface="+mj-ea"/>
              </a:rPr>
              <a:t>Optimizations to AOVB</a:t>
            </a:r>
            <a:endParaRPr kumimoji="1" lang="zh-CN" altLang="en-US" sz="4000" b="1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56049E9-7EC9-C841-BDAA-574FC4DE85DD}"/>
              </a:ext>
            </a:extLst>
          </p:cNvPr>
          <p:cNvSpPr txBox="1">
            <a:spLocks/>
          </p:cNvSpPr>
          <p:nvPr/>
        </p:nvSpPr>
        <p:spPr>
          <a:xfrm>
            <a:off x="516561" y="1168237"/>
            <a:ext cx="8458106" cy="1236295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p"/>
            </a:pPr>
            <a:r>
              <a:rPr lang="en-US" altLang="zh-CN" sz="2400" b="1" dirty="0" err="1"/>
              <a:t>VirtIO</a:t>
            </a:r>
            <a:r>
              <a:rPr lang="en-US" altLang="zh-CN" sz="2400" dirty="0"/>
              <a:t>: virtual I/O interface increases throughput of the rendering data pipeline</a:t>
            </a:r>
          </a:p>
          <a:p>
            <a:r>
              <a:rPr lang="en-US" altLang="zh-CN" sz="2400" dirty="0"/>
              <a:t>      between Android App Instance and Media Host     </a:t>
            </a:r>
          </a:p>
          <a:p>
            <a:pPr marL="342900" indent="-342900">
              <a:buFont typeface="Wingdings" pitchFamily="2" charset="2"/>
              <a:buChar char="p"/>
            </a:pPr>
            <a:r>
              <a:rPr lang="en-US" altLang="zh-CN" sz="2400" b="1" dirty="0"/>
              <a:t>VT</a:t>
            </a:r>
            <a:r>
              <a:rPr lang="en-US" altLang="zh-CN" sz="2400" dirty="0"/>
              <a:t>:</a:t>
            </a:r>
            <a:r>
              <a:rPr lang="zh-CN" altLang="en-US" sz="2400" dirty="0"/>
              <a:t> </a:t>
            </a:r>
            <a:r>
              <a:rPr lang="en-US" altLang="zh-CN" sz="2400" dirty="0"/>
              <a:t>hardware-based acceleration for virtualization by Intel</a:t>
            </a:r>
          </a:p>
          <a:p>
            <a:pPr marL="342900" indent="-342900">
              <a:buFont typeface="Wingdings" pitchFamily="2" charset="2"/>
              <a:buChar char="p"/>
            </a:pPr>
            <a:r>
              <a:rPr lang="en-US" altLang="zh-CN" sz="2400" b="1" dirty="0"/>
              <a:t>Native</a:t>
            </a:r>
            <a:r>
              <a:rPr lang="en-US" altLang="zh-CN" sz="2400" dirty="0"/>
              <a:t>: natively runs an Android App on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smartphone</a:t>
            </a:r>
          </a:p>
        </p:txBody>
      </p:sp>
    </p:spTree>
    <p:extLst>
      <p:ext uri="{BB962C8B-B14F-4D97-AF65-F5344CB8AC3E}">
        <p14:creationId xmlns:p14="http://schemas.microsoft.com/office/powerpoint/2010/main" val="3316956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C50F2C7-DE5C-604B-BD39-40DE1AE0636D}"/>
              </a:ext>
            </a:extLst>
          </p:cNvPr>
          <p:cNvSpPr/>
          <p:nvPr/>
        </p:nvSpPr>
        <p:spPr>
          <a:xfrm>
            <a:off x="157655" y="4511494"/>
            <a:ext cx="8986345" cy="1904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25000"/>
              </a:lnSpc>
              <a:defRPr/>
            </a:pPr>
            <a:r>
              <a:rPr lang="en-US" altLang="zh-CN" sz="2400" dirty="0">
                <a:solidFill>
                  <a:srgbClr val="C00000"/>
                </a:solidFill>
              </a:rPr>
              <a:t>Challenge</a:t>
            </a:r>
            <a:r>
              <a:rPr lang="zh-CN" altLang="en-US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1:</a:t>
            </a:r>
            <a:r>
              <a:rPr lang="zh-CN" altLang="en-US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Different</a:t>
            </a:r>
            <a:r>
              <a:rPr lang="zh-CN" altLang="en-US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d</a:t>
            </a:r>
            <a:r>
              <a:rPr lang="en" altLang="zh-CN" sz="2400" dirty="0">
                <a:solidFill>
                  <a:srgbClr val="C00000"/>
                </a:solidFill>
              </a:rPr>
              <a:t>ata structures and execution behaviors of 	</a:t>
            </a:r>
            <a:r>
              <a:rPr lang="zh-CN" altLang="en-US" sz="2400" dirty="0">
                <a:solidFill>
                  <a:srgbClr val="C00000"/>
                </a:solidFill>
              </a:rPr>
              <a:t>        </a:t>
            </a:r>
            <a:r>
              <a:rPr lang="en-US" altLang="zh-CN" sz="2400" dirty="0">
                <a:solidFill>
                  <a:srgbClr val="C00000"/>
                </a:solidFill>
              </a:rPr>
              <a:t>	</a:t>
            </a:r>
            <a:r>
              <a:rPr lang="zh-CN" altLang="en-US" sz="2400" dirty="0">
                <a:solidFill>
                  <a:srgbClr val="C00000"/>
                </a:solidFill>
              </a:rPr>
              <a:t>          </a:t>
            </a:r>
            <a:r>
              <a:rPr lang="en" altLang="zh-CN" sz="2400" dirty="0">
                <a:solidFill>
                  <a:srgbClr val="C00000"/>
                </a:solidFill>
              </a:rPr>
              <a:t>binaries</a:t>
            </a:r>
            <a:r>
              <a:rPr lang="zh-CN" altLang="en-US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between</a:t>
            </a:r>
            <a:r>
              <a:rPr lang="zh-CN" altLang="en-US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ARM-based</a:t>
            </a:r>
            <a:r>
              <a:rPr lang="zh-CN" altLang="en-US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Android</a:t>
            </a:r>
            <a:r>
              <a:rPr lang="zh-CN" altLang="en-US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and</a:t>
            </a:r>
            <a:r>
              <a:rPr lang="zh-CN" altLang="en-US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x86</a:t>
            </a:r>
            <a:r>
              <a:rPr lang="zh-CN" altLang="en-US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Windows</a:t>
            </a:r>
            <a:endParaRPr lang="en" altLang="zh-CN" sz="2400" dirty="0">
              <a:solidFill>
                <a:srgbClr val="C00000"/>
              </a:solidFill>
            </a:endParaRPr>
          </a:p>
          <a:p>
            <a:pPr defTabSz="914400">
              <a:lnSpc>
                <a:spcPct val="125000"/>
              </a:lnSpc>
              <a:defRPr/>
            </a:pPr>
            <a:r>
              <a:rPr lang="en-US" altLang="zh-CN" sz="2400" dirty="0">
                <a:solidFill>
                  <a:srgbClr val="C00000"/>
                </a:solidFill>
              </a:rPr>
              <a:t>Challenge</a:t>
            </a:r>
            <a:r>
              <a:rPr lang="zh-CN" altLang="en-US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2:</a:t>
            </a:r>
            <a:r>
              <a:rPr lang="zh-CN" altLang="en-US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D</a:t>
            </a:r>
            <a:r>
              <a:rPr lang="en" altLang="zh-CN" sz="2400" dirty="0">
                <a:solidFill>
                  <a:srgbClr val="C00000"/>
                </a:solidFill>
              </a:rPr>
              <a:t>istinct sets of system calls (syscalls)</a:t>
            </a:r>
            <a:endParaRPr lang="zh-CN" altLang="en-US" sz="2400" dirty="0">
              <a:solidFill>
                <a:srgbClr val="C00000"/>
              </a:solidFill>
            </a:endParaRPr>
          </a:p>
          <a:p>
            <a:pPr defTabSz="914400">
              <a:lnSpc>
                <a:spcPct val="125000"/>
              </a:lnSpc>
              <a:defRPr/>
            </a:pPr>
            <a:r>
              <a:rPr lang="en-US" altLang="zh-CN" sz="2400" dirty="0">
                <a:solidFill>
                  <a:srgbClr val="C00000"/>
                </a:solidFill>
              </a:rPr>
              <a:t>Challenge</a:t>
            </a:r>
            <a:r>
              <a:rPr lang="zh-CN" altLang="en-US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3:</a:t>
            </a:r>
            <a:r>
              <a:rPr lang="zh-CN" altLang="en-US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I</a:t>
            </a:r>
            <a:r>
              <a:rPr lang="en" altLang="zh-CN" sz="2400" dirty="0" err="1">
                <a:solidFill>
                  <a:srgbClr val="C00000"/>
                </a:solidFill>
              </a:rPr>
              <a:t>nteraction</a:t>
            </a:r>
            <a:r>
              <a:rPr lang="en" altLang="zh-CN" sz="2400" dirty="0">
                <a:solidFill>
                  <a:srgbClr val="C00000"/>
                </a:solidFill>
              </a:rPr>
              <a:t> gap between mobile and PC-based gaming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0C785C-9357-7C48-9DC1-3884BC1D5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C587-FD20-EF4C-9D1B-015B13E78424}" type="slidenum">
              <a:rPr kumimoji="1" lang="zh-CN" altLang="en-US" smtClean="0"/>
              <a:t>8</a:t>
            </a:fld>
            <a:endParaRPr kumimoji="1"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0AF2549-191E-8545-8FC2-096BCC203B22}"/>
              </a:ext>
            </a:extLst>
          </p:cNvPr>
          <p:cNvSpPr txBox="1"/>
          <p:nvPr/>
        </p:nvSpPr>
        <p:spPr>
          <a:xfrm>
            <a:off x="6252440" y="-977099"/>
            <a:ext cx="11897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x86</a:t>
            </a:r>
            <a:r>
              <a:rPr kumimoji="1" lang="zh-CN" altLang="en-US" dirty="0"/>
              <a:t> </a:t>
            </a:r>
            <a:r>
              <a:rPr kumimoji="1" lang="en-US" altLang="zh-CN" dirty="0"/>
              <a:t>PC</a:t>
            </a:r>
          </a:p>
          <a:p>
            <a:r>
              <a:rPr kumimoji="1" lang="en-US" altLang="zh-CN" dirty="0"/>
              <a:t>Hardware</a:t>
            </a:r>
          </a:p>
          <a:p>
            <a:r>
              <a:rPr kumimoji="1" lang="zh-CN" altLang="en-US" dirty="0"/>
              <a:t>图</a:t>
            </a:r>
          </a:p>
        </p:txBody>
      </p: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9D7B42DB-18CF-C540-A226-263FF749265C}"/>
              </a:ext>
            </a:extLst>
          </p:cNvPr>
          <p:cNvCxnSpPr>
            <a:cxnSpLocks/>
          </p:cNvCxnSpPr>
          <p:nvPr/>
        </p:nvCxnSpPr>
        <p:spPr>
          <a:xfrm>
            <a:off x="-34413" y="1025213"/>
            <a:ext cx="9212826" cy="0"/>
          </a:xfrm>
          <a:prstGeom prst="line">
            <a:avLst/>
          </a:prstGeom>
          <a:ln w="349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标题 1">
            <a:extLst>
              <a:ext uri="{FF2B5EF4-FFF2-40B4-BE49-F238E27FC236}">
                <a16:creationId xmlns:a16="http://schemas.microsoft.com/office/drawing/2014/main" id="{189F1614-039D-1E4C-BF8A-135AEF32B3F5}"/>
              </a:ext>
            </a:extLst>
          </p:cNvPr>
          <p:cNvSpPr txBox="1">
            <a:spLocks/>
          </p:cNvSpPr>
          <p:nvPr/>
        </p:nvSpPr>
        <p:spPr>
          <a:xfrm>
            <a:off x="314325" y="324857"/>
            <a:ext cx="8780821" cy="5528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+mj-ea"/>
              </a:rPr>
              <a:t>3.</a:t>
            </a:r>
            <a:r>
              <a:rPr lang="zh-CN" altLang="en-US" sz="4000" b="1" dirty="0">
                <a:latin typeface="+mj-ea"/>
              </a:rPr>
              <a:t> </a:t>
            </a:r>
            <a:r>
              <a:rPr kumimoji="1" lang="en-US" altLang="zh-CN" sz="4000" b="1" dirty="0">
                <a:latin typeface="+mj-ea"/>
              </a:rPr>
              <a:t>Key Idea: Direct Android Emulation</a:t>
            </a:r>
            <a:endParaRPr kumimoji="1" lang="zh-CN" altLang="en-US" sz="4000" b="1" dirty="0"/>
          </a:p>
        </p:txBody>
      </p:sp>
      <p:sp>
        <p:nvSpPr>
          <p:cNvPr id="15" name="文本占位符 7">
            <a:extLst>
              <a:ext uri="{FF2B5EF4-FFF2-40B4-BE49-F238E27FC236}">
                <a16:creationId xmlns:a16="http://schemas.microsoft.com/office/drawing/2014/main" id="{2FECB183-E854-FC40-9D02-2E25E2F6F99B}"/>
              </a:ext>
            </a:extLst>
          </p:cNvPr>
          <p:cNvSpPr txBox="1">
            <a:spLocks/>
          </p:cNvSpPr>
          <p:nvPr/>
        </p:nvSpPr>
        <p:spPr>
          <a:xfrm>
            <a:off x="516561" y="1168237"/>
            <a:ext cx="8110878" cy="19702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p"/>
              <a:defRPr/>
            </a:pPr>
            <a:r>
              <a:rPr lang="en-US" altLang="zh-CN" sz="2400" dirty="0"/>
              <a:t>D</a:t>
            </a:r>
            <a:r>
              <a:rPr lang="en" altLang="zh-CN" sz="2400" dirty="0" err="1"/>
              <a:t>irectly</a:t>
            </a:r>
            <a:r>
              <a:rPr lang="en" altLang="zh-CN" sz="2400" dirty="0"/>
              <a:t> execute Android app binaries on top of x86</a:t>
            </a:r>
            <a:r>
              <a:rPr lang="zh-CN" altLang="en-US" sz="2400" dirty="0"/>
              <a:t> </a:t>
            </a:r>
            <a:r>
              <a:rPr lang="en" altLang="zh-CN" sz="2400" dirty="0"/>
              <a:t>Windows </a:t>
            </a:r>
          </a:p>
          <a:p>
            <a:pPr marL="342900" indent="-342900">
              <a:buFont typeface="Wingdings" pitchFamily="2" charset="2"/>
              <a:buChar char="p"/>
            </a:pPr>
            <a:r>
              <a:rPr lang="en-US" altLang="zh-CN" sz="2400" dirty="0"/>
              <a:t>O</a:t>
            </a:r>
            <a:r>
              <a:rPr lang="en" altLang="zh-CN" sz="2400" dirty="0" err="1"/>
              <a:t>ffer</a:t>
            </a:r>
            <a:r>
              <a:rPr lang="en" altLang="zh-CN" sz="2400" dirty="0"/>
              <a:t> foreign Android binaries direct access to the domestic PC</a:t>
            </a:r>
            <a:br>
              <a:rPr lang="en" altLang="zh-CN" sz="2400" dirty="0"/>
            </a:br>
            <a:r>
              <a:rPr lang="zh-CN" altLang="en-US" sz="2400" dirty="0"/>
              <a:t> </a:t>
            </a:r>
            <a:r>
              <a:rPr lang="en" altLang="zh-CN" sz="2400" dirty="0"/>
              <a:t>hardware through Windows kernel interfaces</a:t>
            </a:r>
          </a:p>
          <a:p>
            <a:pPr marL="342900" indent="-342900">
              <a:buFont typeface="Wingdings" pitchFamily="2" charset="2"/>
              <a:buChar char="p"/>
            </a:pPr>
            <a:r>
              <a:rPr lang="en-US" altLang="zh-CN" sz="2400" dirty="0"/>
              <a:t>A</a:t>
            </a:r>
            <a:r>
              <a:rPr lang="en" altLang="zh-CN" sz="2400" dirty="0" err="1"/>
              <a:t>chiev</a:t>
            </a:r>
            <a:r>
              <a:rPr lang="en-US" altLang="zh-CN" sz="2400" dirty="0"/>
              <a:t>e</a:t>
            </a:r>
            <a:r>
              <a:rPr lang="en" altLang="zh-CN" sz="2400" dirty="0"/>
              <a:t> nearly native hardware performance </a:t>
            </a:r>
          </a:p>
          <a:p>
            <a:pPr marL="342900" indent="-342900">
              <a:buFont typeface="Wingdings" pitchFamily="2" charset="2"/>
              <a:buChar char="p"/>
            </a:pPr>
            <a:endParaRPr lang="en-US" altLang="zh-CN" sz="2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AB43367-A83F-504F-BDB3-8A9B1D00C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549" y="3186943"/>
            <a:ext cx="1060162" cy="1060162"/>
          </a:xfrm>
          <a:prstGeom prst="rect">
            <a:avLst/>
          </a:prstGeom>
        </p:spPr>
      </p:pic>
      <p:sp>
        <p:nvSpPr>
          <p:cNvPr id="16" name="右箭头 16">
            <a:extLst>
              <a:ext uri="{FF2B5EF4-FFF2-40B4-BE49-F238E27FC236}">
                <a16:creationId xmlns:a16="http://schemas.microsoft.com/office/drawing/2014/main" id="{04A9AE61-4CCB-AE49-B7BB-E89B21CEF60C}"/>
              </a:ext>
            </a:extLst>
          </p:cNvPr>
          <p:cNvSpPr/>
          <p:nvPr/>
        </p:nvSpPr>
        <p:spPr>
          <a:xfrm>
            <a:off x="2123980" y="3536446"/>
            <a:ext cx="766916" cy="366131"/>
          </a:xfrm>
          <a:prstGeom prst="rightArrow">
            <a:avLst/>
          </a:prstGeom>
          <a:gradFill flip="none" rotWithShape="1">
            <a:gsLst>
              <a:gs pos="0">
                <a:srgbClr val="4AA507"/>
              </a:gs>
              <a:gs pos="32000">
                <a:srgbClr val="4AA507"/>
              </a:gs>
              <a:gs pos="83000">
                <a:srgbClr val="7030A0"/>
              </a:gs>
              <a:gs pos="100000">
                <a:srgbClr val="7030A0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C16BEFD6-B285-E340-8ABA-B14139658629}"/>
              </a:ext>
            </a:extLst>
          </p:cNvPr>
          <p:cNvSpPr/>
          <p:nvPr/>
        </p:nvSpPr>
        <p:spPr>
          <a:xfrm>
            <a:off x="5562720" y="3533956"/>
            <a:ext cx="766916" cy="366131"/>
          </a:xfrm>
          <a:prstGeom prst="rightArrow">
            <a:avLst/>
          </a:prstGeom>
          <a:gradFill flip="none" rotWithShape="1">
            <a:gsLst>
              <a:gs pos="0">
                <a:srgbClr val="0070C0"/>
              </a:gs>
              <a:gs pos="32000">
                <a:srgbClr val="0070C0"/>
              </a:gs>
              <a:gs pos="83000">
                <a:srgbClr val="4AA507"/>
              </a:gs>
              <a:gs pos="99000">
                <a:srgbClr val="4AA507"/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/>
          </a:p>
        </p:txBody>
      </p:sp>
      <p:sp>
        <p:nvSpPr>
          <p:cNvPr id="18" name="圆角矩形 8">
            <a:extLst>
              <a:ext uri="{FF2B5EF4-FFF2-40B4-BE49-F238E27FC236}">
                <a16:creationId xmlns:a16="http://schemas.microsoft.com/office/drawing/2014/main" id="{87E99154-B925-0843-88F6-1C1D79A00743}"/>
              </a:ext>
            </a:extLst>
          </p:cNvPr>
          <p:cNvSpPr/>
          <p:nvPr/>
        </p:nvSpPr>
        <p:spPr>
          <a:xfrm>
            <a:off x="3078098" y="3249866"/>
            <a:ext cx="2320991" cy="979041"/>
          </a:xfrm>
          <a:prstGeom prst="roundRect">
            <a:avLst/>
          </a:prstGeom>
          <a:solidFill>
            <a:srgbClr val="4AA507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Windows</a:t>
            </a:r>
          </a:p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Kernel</a:t>
            </a:r>
          </a:p>
          <a:p>
            <a:pPr algn="ctr"/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(without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modification)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E2612AB-9800-4B5E-ADE7-85BA16C164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468"/>
          <a:stretch/>
        </p:blipFill>
        <p:spPr>
          <a:xfrm>
            <a:off x="6380628" y="2870071"/>
            <a:ext cx="1679638" cy="147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0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7633</TotalTime>
  <Words>1842</Words>
  <Application>Microsoft Office PowerPoint</Application>
  <PresentationFormat>全屏显示(4:3)</PresentationFormat>
  <Paragraphs>237</Paragraphs>
  <Slides>17</Slides>
  <Notes>17</Notes>
  <HiddenSlides>0</HiddenSlides>
  <MMClips>5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Arial Unicode MS</vt:lpstr>
      <vt:lpstr>等线</vt:lpstr>
      <vt:lpstr>等线 Light</vt:lpstr>
      <vt:lpstr>Microsoft YaHei</vt:lpstr>
      <vt:lpstr>Microsoft YaHei</vt:lpstr>
      <vt:lpstr>Arial</vt:lpstr>
      <vt:lpstr>Calibri</vt:lpstr>
      <vt:lpstr>Calibri Light</vt:lpstr>
      <vt:lpstr>Wingdings</vt:lpstr>
      <vt:lpstr>Office 主题​​</vt:lpstr>
      <vt:lpstr>Mobile Gaming on Personal Computers with Direct Android Emulation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fantasy080</cp:lastModifiedBy>
  <cp:revision>709</cp:revision>
  <dcterms:created xsi:type="dcterms:W3CDTF">2019-10-05T01:03:29Z</dcterms:created>
  <dcterms:modified xsi:type="dcterms:W3CDTF">2019-10-24T19:23:35Z</dcterms:modified>
</cp:coreProperties>
</file>